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F68917E-5CB3-4FD8-B9E2-E65C32D0EE4A}">
  <a:tblStyle styleId="{9F68917E-5CB3-4FD8-B9E2-E65C32D0EE4A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blogger/posts/2017/03/popup.html?_=&amp;icon=http://blog.codepen.io/wp-content/uploads/2012/06/Button-Fill-Black-Large.png&amp;url=http://codepen.io/pulipuli/full/dvjVmM/" TargetMode="External"/><Relationship Id="rId3" Type="http://schemas.openxmlformats.org/officeDocument/2006/relationships/hyperlink" Target="http://pulipulichen.github.io/blogger/posts/2017/03/popup.html?_=&amp;icon=http://blog.codepen.io/wp-content/uploads/2012/06/Button-Fill-Black-Large.png&amp;url=http://codepen.io/pulipuli/full/dvjVmM/" TargetMode="External"/><Relationship Id="rId4" Type="http://schemas.openxmlformats.org/officeDocument/2006/relationships/hyperlink" Target="https://docs.google.com/presentation/d/1GeW5yPbRidUjQg_c1MBLlpq2z0gN8o9s57ySmwiSfEs/pub?start=false&amp;loop=false&amp;delayms=3000" TargetMode="External"/><Relationship Id="rId5" Type="http://schemas.openxmlformats.org/officeDocument/2006/relationships/hyperlink" Target="https://docs.google.com/presentation/d/1GeW5yPbRidUjQg_c1MBLlpq2z0gN8o9s57ySmwiSfEs/edit?usp=sharing" TargetMode="External"/><Relationship Id="rId6" Type="http://schemas.openxmlformats.org/officeDocument/2006/relationships/hyperlink" Target="https://docs.google.com/presentation/d/1GeW5yPbRidUjQg_c1MBLlpq2z0gN8o9s57ySmwiSfEs/export/pptx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zh-tw/%E6%A8%99%E6%BA%96%E5%B7%AE#/.E5.B8.B8.E6.85.8B.E5.88.86.E4.BD.88.E7.9A.84.E8.A6.8F.E5.89.87" TargetMode="Externa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YfkD0MQV8pkBCzQXuf98m3i3PypTz_x3KQQZIxOQd0/edit#slide=id.g1ecea54336_0_466" TargetMode="Externa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N4Ycsge_4hOgnA8x7N26VZGn0bhIJcUH0Mr-EpwWdKA/edit?usp=sharing" TargetMode="External"/><Relationship Id="rId3" Type="http://schemas.openxmlformats.org/officeDocument/2006/relationships/hyperlink" Target="https://docs.google.com/document/d/1N4Ycsge_4hOgnA8x7N26VZGn0bhIJcUH0Mr-EpwWdKA/export?format=doc" TargetMode="Externa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YfkD0MQV8pkBCzQXuf98m3i3PypTz_x3KQQZIxOQd0/edit#slide=id.g1ecea54336_0_466" TargetMode="Externa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ezf1Pd9QXlkpgDnVDr8HLZUqbaHpDQfULR1_9E3h_-Q/edit?usp=sharing" TargetMode="External"/><Relationship Id="rId3" Type="http://schemas.openxmlformats.org/officeDocument/2006/relationships/hyperlink" Target="https://docs.google.com/document/d/1ezf1Pd9QXlkpgDnVDr8HLZUqbaHpDQfULR1_9E3h_-Q/export?format=doc" TargetMode="Externa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CmZ6eC0JhcEZ5qS5CECFX8xv2xwNk4RGAYvSPvrEiME/edit#gid=0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CmZ6eC0JhcEZ5qS5CECFX8xv2xwNk4RGAYvSPvrEiME/edit#gid=0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CmZ6eC0JhcEZ5qS5CECFX8xv2xwNk4RGAYvSPvrEiME/edit#gid=0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CmZ6eC0JhcEZ5qS5CECFX8xv2xwNk4RGAYvSPvrEiME/edit#gid=0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CmZ6eC0JhcEZ5qS5CECFX8xv2xwNk4RGAYvSPvrEiME/edit#gid=0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XXVY1WwApvzduesv9C8RMjfMsmBtjYmM-01gWjI8hk/edit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YfkD0MQV8pkBCzQXuf98m3i3PypTz_x3KQQZIxOQd0/edit#slide=id.g1ecea54336_0_466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1MbefuIr2rsEgGlwgQqu0qoEY6HEhxLOTb_kCcSUKzo/edit?usp=sharing" TargetMode="External"/><Relationship Id="rId3" Type="http://schemas.openxmlformats.org/officeDocument/2006/relationships/hyperlink" Target="https://docs.google.com/document/d/11MbefuIr2rsEgGlwgQqu0qoEY6HEhxLOTb_kCcSUKzo/export?format=doc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YfkD0MQV8pkBCzQXuf98m3i3PypTz_x3KQQZIxOQd0/edit#slide=id.g1ecea54336_0_466" TargetMode="External"/><Relationship Id="rId3" Type="http://schemas.openxmlformats.org/officeDocument/2006/relationships/hyperlink" Target="https://pixabay.com/zh/%E8%BD%A6-%E5%B0%8F-%E7%A6%8F%E7%89%B9-%E8%BD%A6%E8%BE%86-%E4%BA%A4%E9%80%9A-%E8%87%AA%E5%8A%A8-%E6%B1%BD%E8%BD%A6-%E8%BF%90%E8%BE%93-33556/" TargetMode="External"/><Relationship Id="rId4" Type="http://schemas.openxmlformats.org/officeDocument/2006/relationships/hyperlink" Target="https://pixabay.com/zh/%E5%8D%A1%E8%BD%A6-%E8%B4%A7%E8%BD%A6-%E7%BA%A2%E8%89%B2-%E8%B7%AF-%E4%BA%A4%E9%80%9A-%E5%95%86%E4%B8%9A-%E8%BD%A6%E8%BE%86-%E6%B1%BD%E8%BD%A6-%E5%A4%A7-%E5%85%AC%E8%B7%AF-24360/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pf.com.tw/research/pdf/200910.pdf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hkg.com/thread/152599/page/1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YfkD0MQV8pkBCzQXuf98m3i3PypTz_x3KQQZIxOQd0/edit#slide=id.g1ecea54336_0_466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atrU5gMF0gf1quAC54z4erqWuShzAU2KRX6XRqznrjw/edit?usp=sharing" TargetMode="External"/><Relationship Id="rId3" Type="http://schemas.openxmlformats.org/officeDocument/2006/relationships/hyperlink" Target="https://docs.google.com/document/d/1atrU5gMF0gf1quAC54z4erqWuShzAU2KRX6XRqznrjw/export?format=doc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YfkD0MQV8pkBCzQXuf98m3i3PypTz_x3KQQZIxOQd0/edit#slide=id.g1ecea54336_0_466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j_7ZEWzIUiwutXmmeAZlhH263IDzKvbL1V8Za3sP4ZI/edit?usp=sharing" TargetMode="External"/><Relationship Id="rId3" Type="http://schemas.openxmlformats.org/officeDocument/2006/relationships/hyperlink" Target="https://docs.google.com/document/d/1j_7ZEWzIUiwutXmmeAZlhH263IDzKvbL1V8Za3sP4ZI/export?format=doc" TargetMode="Externa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</a:t>
            </a:r>
            <a:r>
              <a:rPr lang="zh-TW" u="sng">
                <a:solidFill>
                  <a:schemeClr val="hlink"/>
                </a:solidFill>
                <a:hlinkClick r:id="rId3"/>
              </a:rPr>
              <a:t>pulipulichen.github.io/blogger/posts/2017/03/popup.html?_=&amp;icon=http://blog.codepen.io/wp-content/uploads/2012/06/Button-Fill-Black-Large.png&amp;url=http://codepen.io/pulipuli/full/dvjVmM/</a:t>
            </a:r>
            <a:r>
              <a:rPr lang="zh-TW"/>
              <a:t> 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W05 資訊的中心與離度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https://docs.google.com/presentation/d/1GeW5yPbRidUjQg_c1MBLlpq2z0gN8o9s57ySmwiSfEs/pub?start=false&amp;loop=false&amp;delayms=3000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W05 資訊的中心與離度 (Google簡報)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https://docs.google.com/presentation/d/1GeW5yPbRidUjQg_c1MBLlpq2z0gN8o9s57ySmwiSfEs/edit?usp=sharing</a:t>
            </a:r>
            <a:r>
              <a:rPr lang="zh-TW">
                <a:solidFill>
                  <a:schemeClr val="dk1"/>
                </a:solidFill>
              </a:rPr>
              <a:t>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W05 資訊的中心與離度</a:t>
            </a:r>
            <a:r>
              <a:rPr lang="zh-TW"/>
              <a:t> (Power Point格式)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https://docs.google.com/presentation/d/1GeW5yPbRidUjQg_c1MBLlpq2z0gN8o9s57ySmwiSfEs/export/pptx</a:t>
            </a:r>
            <a:r>
              <a:rPr lang="zh-TW"/>
              <a:t>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---------------------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實作學習單: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&lt;a href="https://docs.google.com/document/d/1N4Ycsge_4hOgnA8x7N26VZGn0bhIJcUH0Mr-EpwWdKA/export?format=doc" target="_blank"&gt;https://docs.google.com/document/d/1N4Ycsge_4hOgnA8x7N26VZGn0bhIJcUH0Mr-EpwWdKA/export?format=doc&lt;/a&gt;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---------------------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「</a:t>
            </a:r>
            <a:r>
              <a:rPr lang="zh-TW">
                <a:solidFill>
                  <a:schemeClr val="dk1"/>
                </a:solidFill>
              </a:rPr>
              <a:t>W05 資訊的中心與離度</a:t>
            </a:r>
            <a:r>
              <a:rPr lang="zh-TW"/>
              <a:t>」課程問題發問區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如果同學對於本週上課內容有所問題，歡迎在此發問。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---------------------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課程講義「W05 </a:t>
            </a:r>
            <a:r>
              <a:rPr lang="zh-TW">
                <a:solidFill>
                  <a:schemeClr val="dk1"/>
                </a:solidFill>
              </a:rPr>
              <a:t>資訊的中心與離度</a:t>
            </a:r>
            <a:r>
              <a:rPr lang="zh-TW"/>
              <a:t>」已上線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各位同學午安，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「巨量資料探勘與統計應用」本週課程「W05 </a:t>
            </a:r>
            <a:r>
              <a:rPr lang="zh-TW">
                <a:solidFill>
                  <a:schemeClr val="dk1"/>
                </a:solidFill>
              </a:rPr>
              <a:t>資訊的中心與離度</a:t>
            </a:r>
            <a:r>
              <a:rPr lang="zh-TW"/>
              <a:t>」教材上線囉。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 iCAN課程網站：http://l.pulipuli.info/fju/105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 「W05 </a:t>
            </a:r>
            <a:r>
              <a:rPr lang="zh-TW">
                <a:solidFill>
                  <a:schemeClr val="dk1"/>
                </a:solidFill>
              </a:rPr>
              <a:t>資訊的中心與離度</a:t>
            </a:r>
            <a:r>
              <a:rPr lang="zh-TW"/>
              <a:t>」課程講義：https://goo.gl/8O4D76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本課程的授課地點與時間如下：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 授課時間：每週二 E1~E2 (18:40~20:30)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 授課教室：文開樓4樓電腦教室 LE404B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晚上見！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七龍珠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一眼看出戰鬥力</a:t>
            </a:r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Shape 17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Shape 17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2" name="Shape 172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Shape 17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Shape 17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7" name="Shape 174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Shape 17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Shape 17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變異數 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0 3 6 9 12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跟平均數的比較</a:t>
            </a:r>
          </a:p>
        </p:txBody>
      </p:sp>
      <p:sp>
        <p:nvSpPr>
          <p:cNvPr id="1760" name="Shape 176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Shape 17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Shape 17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7" name="Shape 179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Shape 18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Shape 18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標準差</a:t>
            </a:r>
          </a:p>
        </p:txBody>
      </p:sp>
      <p:sp>
        <p:nvSpPr>
          <p:cNvPr id="1831" name="Shape 183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Shape 18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68.2%資料: 平均值±一個標準差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95%資料: 平均值±兩個標準差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標準差的意義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一個標準差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兩個標準差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https://www.wikiwand.com/zh-tw/%E6%A8%99%E6%BA%96%E5%B7%AE#/.E5.B8.B8.E6.85.8B.E5.88.86.E4.BD.88.E7.9A.84.E8.A6.8F.E5.89.87</a:t>
            </a:r>
            <a:r>
              <a:rPr lang="zh-TW"/>
              <a:t> </a:t>
            </a:r>
          </a:p>
        </p:txBody>
      </p:sp>
      <p:sp>
        <p:nvSpPr>
          <p:cNvPr id="1870" name="Shape 187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Shape 18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Shape 18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68.2%資料: 平均值±一個標準差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95%資料: 平均值±兩個標準差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9" name="Shape 188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Shape 19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Shape 19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6" name="Shape 192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Shape 193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Shape 19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9" name="Shape 193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Shape 19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4" name="Shape 196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Shape 20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Shape 20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6" name="Shape 200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Shape 20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Shape 20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8" name="Shape 202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Shape 20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6" name="Shape 203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Shape 20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Shape 20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目標資料：汽車銷售表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https://docs.google.com/presentation/d/1vYfkD0MQV8pkBCzQXuf98m3i3PypTz_x3KQQZIxOQd0/edit#slide=id.g1ecea54336_0_466</a:t>
            </a:r>
            <a:r>
              <a:rPr lang="zh-TW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改成卡車跟汽車的價格</a:t>
            </a:r>
          </a:p>
        </p:txBody>
      </p:sp>
      <p:sp>
        <p:nvSpPr>
          <p:cNvPr id="2046" name="Shape 204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Shape 20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https://docs.google.com/document/d/1N4Ycsge_4hOgnA8x7N26VZGn0bhIJcUH0Mr-EpwWdKA/edit?usp=sharing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https://docs.google.com/document/d/1N4Ycsge_4hOgnA8x7N26VZGn0bhIJcUH0Mr-EpwWdKA/export?format=doc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實作學習單: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&lt;a href="https://docs.google.com/document/d/1N4Ycsge_4hOgnA8x7N26VZGn0bhIJcUH0Mr-EpwWdKA/export?format=doc" target="_blank"&gt;https://docs.google.com/document/d/1N4Ycsge_4hOgnA8x7N26VZGn0bhIJcUH0Mr-EpwWdKA/export?format=doc&lt;/a&gt;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1" name="Shape 206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Shape 20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Shape 20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9" name="Shape 206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Shape 20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Shape 20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4" name="Shape 208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Shape 20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9" name="Shape 209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Shape 21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Shape 21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2" name="Shape 211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Shape 21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同學實作</a:t>
            </a:r>
          </a:p>
        </p:txBody>
      </p:sp>
      <p:sp>
        <p:nvSpPr>
          <p:cNvPr id="2127" name="Shape 212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Shape 21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Shape 21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目標資料：汽車銷售表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https://docs.google.com/presentation/d/1vYfkD0MQV8pkBCzQXuf98m3i3PypTz_x3KQQZIxOQd0/edit#slide=id.g1ecea54336_0_466</a:t>
            </a:r>
            <a:r>
              <a:rPr lang="zh-TW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改成卡車跟汽車的價格</a:t>
            </a:r>
          </a:p>
        </p:txBody>
      </p:sp>
      <p:sp>
        <p:nvSpPr>
          <p:cNvPr id="2135" name="Shape 213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Shape 21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Shape 21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https://docs.google.com/document/d/1ezf1Pd9QXlkpgDnVDr8HLZUqbaHpDQfULR1_9E3h_-Q/edit?usp=sharing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https://docs.google.com/document/d/1ezf1Pd9QXlkpgDnVDr8HLZUqbaHpDQfULR1_9E3h_-Q/export?format=doc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實作學習單: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&lt;a href="https://docs.google.com/document/d/1ezf1Pd9QXlkpgDnVDr8HLZUqbaHpDQfULR1_9E3h_-Q/export?format=doc" target="_blank"&gt;https://docs.google.com/document/d/1ezf1Pd9QXlkpgDnVDr8HLZUqbaHpDQfULR1_9E3h_-Q/export?format=doc&lt;/a&gt;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6" name="Shape 214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Shape 215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Shape 21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實作完上傳</a:t>
            </a:r>
          </a:p>
        </p:txBody>
      </p:sp>
      <p:sp>
        <p:nvSpPr>
          <p:cNvPr id="2154" name="Shape 215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Shape 21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Shape 21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6" name="Shape 216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https://docs.google.com/spreadsheets/d/1CmZ6eC0JhcEZ5qS5CECFX8xv2xwNk4RGAYvSPvrEiME/edit#gid=0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三組人馬在討論均值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某公司的員工對於不公允的薪資制度風到忿忿不平 ， 大多數一般職員的週薪為 500 美元 ， 少數幾個經理的薪資比較高， CEO 則每週坐領49000 美元 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「這裡的週薪均值是 2500 美元 ， 但我們只領 500 美元」，不爽到極點的員工們激動地說著 ， 「真是太不公平了，我們要加薪」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某個經理無意中聽到這些對話 ， 並且加入討論。他說，「這裡的週薪均值是 10,000 美元 ， 但我只領 4,000 美元，我要加薪」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CEO 看在眼裡泠冷地說道 ， 「你們全都錯了 ， 這裡的週薪均值是 500 美元，沒有人少拿一毛錢，現在 ，全都給我滾回去工作」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均值到底是怎麼一回事？你覺縛誰才是對的？ (11蛙l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https://docs.google.com/spreadsheets/d/1CmZ6eC0JhcEZ5qS5CECFX8xv2xwNk4RGAYvSPvrEiME/edit#gid=0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5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三組人馬在討論均值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某公司的員工對於不公允的薪資制度風到忿忿不平 ， 大多數一般職員的週薪為 500 美元 ， 少數幾個經理的薪資比較高， CEO 則每週坐領49000 美元 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「這裡的週薪均值是 2500 美元 ， 但我們只領 500 美元」，不爽到極點的員工們激動地說著 ， 「真是太不公平了，我們要加薪」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某個經理無意中聽到這些對話 ， 並且加入討論。他說，「這裡的週薪均值是 10,000 美元 ， 但我只領 4,000 美元，我要加薪」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CEO 看在眼裡泠冷地說道 ， 「你們全都錯了 ， 這裡的週薪均值是 500 美元，沒有人少拿一毛錢，現在 ，全都給我滾回去工作」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均值到底是怎麼一回事？你覺縛誰才是對的？ (11蛙l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https://docs.google.com/spreadsheets/d/1CmZ6eC0JhcEZ5qS5CECFX8xv2xwNk4RGAYvSPvrEiME/edit#gid=0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三組人馬在討論均值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某公司的員工對於不公允的薪資制度風到忿忿不平 ， 大多數一般職員的週薪為 500 美元 ， 少數幾個經理的薪資比較高， CEO 則每週坐領49000 美元 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「這裡的週薪均值是 2500 美元 ， 但我們只領 500 美元」，不爽到極點的員工們激動地說著 ， 「真是太不公平了，我們要加薪」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某個經理無意中聽到這些對話 ， 並且加入討論。他說，「這裡的週薪均值是 10,000 美元 ， 但我只領 4,000 美元，我要加薪」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CEO 看在眼裡泠冷地說道 ， 「你們全都錯了 ， 這裡的週薪均值是 500 美元，沒有人少拿一毛錢，現在 ，全都給我滾回去工作」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均值到底是怎麼一回事？你覺縛誰才是對的？ (11蛙l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https://docs.google.com/spreadsheets/d/1CmZ6eC0JhcEZ5qS5CECFX8xv2xwNk4RGAYvSPvrEiME/edit#gid=0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三組人馬在討論均值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某公司的員工對於不公允的薪資制度風到忿忿不平 ， 大多數一般職員的週薪為 500 美元 ， 少數幾個經理的薪資比較高， CEO 則每週坐領49000 美元 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「這裡的週薪均值是 2500 美元 ， 但我們只領 500 美元」，不爽到極點的員工們激動地說著 ， 「真是太不公平了，我們要加薪」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某個經理無意中聽到這些對話 ， 並且加入討論。他說，「這裡的週薪均值是 10,000 美元 ， 但我只領 4,000 美元，我要加薪」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CEO 看在眼裡泠冷地說道 ， 「你們全都錯了 ， 這裡的週薪均值是 500 美元，沒有人少拿一毛錢，現在 ，全都給我滾回去工作」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均值到底是怎麼一回事？你覺縛誰才是對的？ (11蛙l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https://docs.google.com/spreadsheets/d/1CmZ6eC0JhcEZ5qS5CECFX8xv2xwNk4RGAYvSPvrEiME/edit#gid=0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三組人馬在討論均值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某公司的員工對於不公允的薪資制度風到忿忿不平 ， 大多數一般職員的週薪為 500 美元 ， 少數幾個經理的薪資比較高， CEO 則每週坐領49000 美元 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「這裡的週薪均值是 2500 美元 ， 但我們只領 500 美元」，不爽到極點的員工們激動地說著 ， 「真是太不公平了，我們要加薪」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某個經理無意中聽到這些對話 ， 並且加入討論。他說，「這裡的週薪均值是 10,000 美元 ， 但我只領 4,000 美元，我要加薪」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CEO 看在眼裡泠冷地說道 ， 「你們全都錯了 ， 這裡的週薪均值是 500 美元，沒有人少拿一毛錢，現在 ，全都給我滾回去工作」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均值到底是怎麼一回事？你覺縛誰才是對的？ (11蛙l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三組人馬在討論均值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其實是不同的意思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平均數、中位數、眾數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平均數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函式的名字 avg?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https://docs.google.com/document/d/1XXXVY1WwApvzduesv9C8RMjfMsmBtjYmM-01gWjI8hk/edit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你玩過代表你的一個字嗎？</a:t>
            </a:r>
          </a:p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http://stat.motc.gov.tw/mocdb/stmain.jsp?sys=100&amp;funid=a7101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平均數在很多地方不適用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運動班年齡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深入淺出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中位數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函式的名字？</a:t>
            </a:r>
          </a:p>
        </p:txBody>
      </p:sp>
      <p:sp>
        <p:nvSpPr>
          <p:cNvPr id="454" name="Shape 45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平均數在很多地方不適用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運動班年齡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深入淺出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類別資料要怎麼描述？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眾數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函數名字</a:t>
            </a:r>
          </a:p>
        </p:txBody>
      </p:sp>
      <p:sp>
        <p:nvSpPr>
          <p:cNvPr id="532" name="Shape 53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http://audreychiu.pixnet.net/blog/post/14004454-%E7%B3%96%E7%B3%96%E9%81%B8%E8%88%89%E6%8A%95%E7%A5%A8%E5%96%AE</a:t>
            </a:r>
          </a:p>
        </p:txBody>
      </p:sp>
      <p:sp>
        <p:nvSpPr>
          <p:cNvPr id="575" name="Shape 57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中心值的三神器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平均值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中位數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眾數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資料分佈與三神器的關係</a:t>
            </a:r>
          </a:p>
        </p:txBody>
      </p:sp>
      <p:sp>
        <p:nvSpPr>
          <p:cNvPr id="610" name="Shape 61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資料分佈與三神器的關係</a:t>
            </a:r>
          </a:p>
        </p:txBody>
      </p:sp>
      <p:sp>
        <p:nvSpPr>
          <p:cNvPr id="626" name="Shape 62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中心值的三神器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平均值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中位數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眾數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實作啦</a:t>
            </a:r>
          </a:p>
        </p:txBody>
      </p:sp>
      <p:sp>
        <p:nvSpPr>
          <p:cNvPr id="679" name="Shape 67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老闆也不知道要用哪種數值好，都給他來一份吧</a:t>
            </a:r>
          </a:p>
        </p:txBody>
      </p:sp>
      <p:sp>
        <p:nvSpPr>
          <p:cNvPr id="687" name="Shape 68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目標資料：汽車銷售表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https://docs.google.com/presentation/d/1vYfkD0MQV8pkBCzQXuf98m3i3PypTz_x3KQQZIxOQd0/edit#slide=id.g1ecea54336_0_466</a:t>
            </a:r>
            <a:r>
              <a:rPr lang="zh-TW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改成卡車跟汽車的價格</a:t>
            </a:r>
          </a:p>
        </p:txBody>
      </p:sp>
      <p:sp>
        <p:nvSpPr>
          <p:cNvPr id="697" name="Shape 69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https://docs.google.com/document/d/11MbefuIr2rsEgGlwgQqu0qoEY6HEhxLOTb_kCcSUKzo/edit?usp=sharing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https://docs.google.com/document/d/11MbefuIr2rsEgGlwgQqu0qoEY6HEhxLOTb_kCcSUKzo/export?format=doc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實作學習單: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&lt;a href="https://docs.google.com/document/d/11MbefuIr2rsEgGlwgQqu0qoEY6HEhxLOTb_kCcSUKzo/export?format=doc" target="_blank"&gt;https://docs.google.com/document/d/11MbefuIr2rsEgGlwgQqu0qoEY6HEhxLOTb_kCcSUKzo/export?format=doc&lt;/a&gt;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9" name="Shape 70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三神器計算步驟</a:t>
            </a:r>
          </a:p>
        </p:txBody>
      </p:sp>
      <p:sp>
        <p:nvSpPr>
          <p:cNvPr id="717" name="Shape 71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請在這個格子輸入公式</a:t>
            </a:r>
          </a:p>
        </p:txBody>
      </p:sp>
      <p:sp>
        <p:nvSpPr>
          <p:cNvPr id="758" name="Shape 75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請在這個格子輸入公式</a:t>
            </a:r>
          </a:p>
        </p:txBody>
      </p:sp>
      <p:sp>
        <p:nvSpPr>
          <p:cNvPr id="773" name="Shape 77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0" name="Shape 79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三神器計算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完成與目標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5" name="Shape 83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離度計算</a:t>
            </a:r>
          </a:p>
        </p:txBody>
      </p:sp>
      <p:sp>
        <p:nvSpPr>
          <p:cNvPr id="851" name="Shape 85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9" name="Shape 86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動車相撞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漲潮，房子要蓋多高啊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股票真好賺，平均報酬好高啊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9" name="Shape 87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Shape 8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爆炸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蓋在平均值，一定淹水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傻瓜，因為常常賠的也很多啊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9" name="Shape 88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目標資料：汽車銷售表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https://docs.google.com/presentation/d/1vYfkD0MQV8pkBCzQXuf98m3i3PypTz_x3KQQZIxOQd0/edit#slide=id.g1ecea54336_0_466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改成卡車跟汽車的價格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汽車圖：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https://pixabay.com/zh/%E8%BD%A6-%E5%B0%8F-%E7%A6%8F%E7%89%B9-%E8%BD%A6%E8%BE%86-%E4%BA%A4%E9%80%9A-%E8%87%AA%E5%8A%A8-%E6%B1%BD%E8%BD%A6-%E8%BF%90%E8%BE%93-33556/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卡車圖：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https://pixabay.com/zh/%E5%8D%A1%E8%BD%A6-%E8%B4%A7%E8%BD%A6-%E7%BA%A2%E8%89%B2-%E8%B7%AF-%E4%BA%A4%E9%80%9A-%E5%95%86%E4%B8%9A-%E8%BD%A6%E8%BE%86-%E6%B1%BD%E8%BD%A6-%E5%A4%A7-%E5%85%AC%E8%B7%AF-24360/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中心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離度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用折線圖來畫畫看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能不能給他Apple的股票？加上移動平均法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中心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離度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用折線圖來畫畫看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能不能給他Apple的股票？加上移動平均法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https://www.spf.com.tw/research/pdf/200910.pdf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包寧傑帶狀計算  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1.帶狀中心線=20天移動平均線（20MA）  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2.帶狀上限=帶狀中心線＋兩個標準差（ ）  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3.帶狀下限=帶狀中心線－兩個標準差（ ） </a:t>
            </a:r>
          </a:p>
        </p:txBody>
      </p:sp>
      <p:sp>
        <p:nvSpPr>
          <p:cNvPr id="910" name="Shape 91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離度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最大值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最小值</a:t>
            </a:r>
          </a:p>
        </p:txBody>
      </p:sp>
      <p:sp>
        <p:nvSpPr>
          <p:cNvPr id="920" name="Shape 92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Shape 9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平均數在很多地方不適用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運動班年齡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深入淺出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5" name="Shape 95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Shape 9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離度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Q1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Q4</a:t>
            </a:r>
          </a:p>
        </p:txBody>
      </p:sp>
      <p:sp>
        <p:nvSpPr>
          <p:cNvPr id="999" name="Shape 99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離度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Q1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Q4</a:t>
            </a:r>
          </a:p>
        </p:txBody>
      </p:sp>
      <p:sp>
        <p:nvSpPr>
          <p:cNvPr id="1032" name="Shape 103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Shape 10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https://lihkg.com/thread/152599/page/1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為何標準定在36kph或40kph？因為高鐵有先進的信號系統，只要這個系統正常開著，兩列車根本不可能撞到。如果系統壞了，短時間修不好，又怕乘客鬧，可以讓列車司機“目視行車”，時速不允許超過20kph。這種情況下有極小極小的概率發生追尾甚至迎頭相撞（其實也不可能，司機又不是瞎子），碰撞實驗就是針對這種可能性的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2011年的甬溫線事故時系統因雷擊而損壞，但忠實地向調度員報告“壞了”。兩列車要在這種情況下通過，調度員應該下令司機目視行車，這樣兩列車都會緩慢地開過去。但他只讓前車目視行車，卻讓後車以高得多的速度通過，相撞時前車速度20kph，後車90kph。這是典型的調度事故，不是技術問題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3" name="Shape 106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Shape 10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箱型圖：Q1 Q2 Q3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最大+內四分位距+中位數=</a:t>
            </a:r>
          </a:p>
        </p:txBody>
      </p:sp>
      <p:sp>
        <p:nvSpPr>
          <p:cNvPr id="1077" name="Shape 107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Shape 11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5" name="Shape 111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箱型圖的畫法實作</a:t>
            </a:r>
          </a:p>
        </p:txBody>
      </p:sp>
      <p:sp>
        <p:nvSpPr>
          <p:cNvPr id="1123" name="Shape 112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老闆說不想看圖了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沒給他一個數字描述他們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目標資料：汽車銷售表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https://docs.google.com/presentation/d/1vYfkD0MQV8pkBCzQXuf98m3i3PypTz_x3KQQZIxOQd0/edit#slide=id.g1ecea54336_0_466</a:t>
            </a:r>
            <a:r>
              <a:rPr lang="zh-TW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改成卡車跟汽車的價格</a:t>
            </a:r>
          </a:p>
        </p:txBody>
      </p:sp>
      <p:sp>
        <p:nvSpPr>
          <p:cNvPr id="1133" name="Shape 113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https://docs.google.com/document/d/1atrU5gMF0gf1quAC54z4erqWuShzAU2KRX6XRqznrjw/edit?usp=sharing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https://docs.google.com/document/d/1atrU5gMF0gf1quAC54z4erqWuShzAU2KRX6XRqznrjw/export?format=doc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實作學習單: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&lt;a href="https://docs.google.com/document/d/1atrU5gMF0gf1quAC54z4erqWuShzAU2KRX6XRqznrjw/export?format=doc" target="_blank"&gt;https://docs.google.com/document/d/1atrU5gMF0gf1quAC54z4erqWuShzAU2KRX6XRqznrjw/export?format=doc&lt;/a&gt;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5" name="Shape 114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Shape 11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8" name="Shape 116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Shape 11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Shape 11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3" name="Shape 118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Shape 12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1" name="Shape 120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Shape 12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Shape 12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1" name="Shape 123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Shape 12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8" name="Shape 124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Shape 12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3" name="Shape 126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問號圖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上週不是才給你圖表了嗎？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因為老闆退化了嗎？ 猿人</a:t>
            </a: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1" name="Shape 127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Shape 12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五數綜合的統計圖表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箱型圖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0" name="Shape 129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Shape 13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Shape 13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0" name="Shape 134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Shape 13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4" name="Shape 135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Shape 13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https://sites.google.com/site/admctw/tai-yin-gong-tong-gong-ying-qi-yue/lp5-101002spss-buy</a:t>
            </a:r>
          </a:p>
        </p:txBody>
      </p:sp>
      <p:sp>
        <p:nvSpPr>
          <p:cNvPr id="1367" name="Shape 136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Shape 13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Shape 13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箱型圖的畫法實作</a:t>
            </a:r>
          </a:p>
        </p:txBody>
      </p:sp>
      <p:sp>
        <p:nvSpPr>
          <p:cNvPr id="1383" name="Shape 138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Shape 13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Shape 13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目標資料：汽車銷售表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https://docs.google.com/presentation/d/1vYfkD0MQV8pkBCzQXuf98m3i3PypTz_x3KQQZIxOQd0/edit#slide=id.g1ecea54336_0_466</a:t>
            </a:r>
            <a:r>
              <a:rPr lang="zh-TW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改成卡車跟汽車的價格</a:t>
            </a:r>
          </a:p>
        </p:txBody>
      </p:sp>
      <p:sp>
        <p:nvSpPr>
          <p:cNvPr id="1393" name="Shape 139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https://docs.google.com/document/d/1j_7ZEWzIUiwutXmmeAZlhH263IDzKvbL1V8Za3sP4ZI/edit?usp=sharing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https://docs.google.com/document/d/1j_7ZEWzIUiwutXmmeAZlhH263IDzKvbL1V8Za3sP4ZI/export?format=doc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實作學習單: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&lt;a href="https://docs.google.com/document/d/1j_7ZEWzIUiwutXmmeAZlhH263IDzKvbL1V8Za3sP4ZI/export?format=doc" target="_blank"&gt;https://docs.google.com/document/d/1j_7ZEWzIUiwutXmmeAZlhH263IDzKvbL1V8Za3sP4ZI/export?format=doc&lt;/a&gt;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7" name="Shape 140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Shape 14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三神器計算步驟</a:t>
            </a:r>
          </a:p>
        </p:txBody>
      </p:sp>
      <p:sp>
        <p:nvSpPr>
          <p:cNvPr id="1415" name="Shape 141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因為兩張圖不好比較啦</a:t>
            </a: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Shape 14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9" name="Shape 142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Shape 14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1" name="Shape 144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Shape 14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Shape 14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5" name="Shape 145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Shape 14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0" name="Shape 147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Shape 14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1" name="Shape 148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Shape 149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Shape 14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4" name="Shape 149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Shape 15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Shape 15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5" name="Shape 150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8" name="Shape 151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Shape 15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Shape 15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1" name="Shape 153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Shape 15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8" name="Shape 154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Shape 15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Shape 15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1" name="Shape 156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Shape 157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Shape 15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8" name="Shape 157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Shape 15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Shape 15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0" name="Shape 159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Shape 16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Shape 16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4" name="Shape 160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Shape 16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Shape 16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7" name="Shape 161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Shape 16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9" name="Shape 162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Shape 16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Shape 16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離度指標2</a:t>
            </a:r>
          </a:p>
        </p:txBody>
      </p:sp>
      <p:sp>
        <p:nvSpPr>
          <p:cNvPr id="1644" name="Shape 164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Shape 16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爆炸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蓋在平均值，一定淹水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傻瓜，因為常常賠的也很多啊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2" name="Shape 165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Shape 166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Shape 16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2" name="Shape 166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Shape 16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7" name="Shape 169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jp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jp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17.gif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71" name="Shape 7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7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0" y="3313551"/>
            <a:ext cx="3094027" cy="2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Shape 79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80" name="Shape 8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8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Shape 82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0" y="3580715"/>
            <a:ext cx="2854558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5" y="4293096"/>
            <a:ext cx="3347863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93" name="Shape 93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1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18" name="Shape 11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4" name="Shape 124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/>
          <p:nvPr>
            <p:ph idx="2" type="pic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0" name="Shape 13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2190750" y="-209550"/>
            <a:ext cx="4876799" cy="819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4"/>
            <a:ext cx="8781376" cy="48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5" y="5608775"/>
            <a:ext cx="633000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 rot="5400000">
            <a:off x="4824412" y="2424112"/>
            <a:ext cx="5753100" cy="20478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 rot="5400000">
            <a:off x="652462" y="452437"/>
            <a:ext cx="5753100" cy="5991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39" name="Shape 139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200" y="571500"/>
            <a:ext cx="7162799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45" name="Shape 145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0" cy="91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" name="Shape 4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29945" y="2439815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34777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4" type="subTitle"/>
          </p:nvPr>
        </p:nvSpPr>
        <p:spPr>
          <a:xfrm>
            <a:off x="335011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5" type="body"/>
          </p:nvPr>
        </p:nvSpPr>
        <p:spPr>
          <a:xfrm>
            <a:off x="607102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6" type="subTitle"/>
          </p:nvPr>
        </p:nvSpPr>
        <p:spPr>
          <a:xfrm>
            <a:off x="607336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9.png"/><Relationship Id="rId4" Type="http://schemas.openxmlformats.org/officeDocument/2006/relationships/image" Target="../media/image9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9.png"/><Relationship Id="rId4" Type="http://schemas.openxmlformats.org/officeDocument/2006/relationships/image" Target="../media/image97.gif"/><Relationship Id="rId5" Type="http://schemas.openxmlformats.org/officeDocument/2006/relationships/image" Target="../media/image96.gif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5.png"/><Relationship Id="rId4" Type="http://schemas.openxmlformats.org/officeDocument/2006/relationships/image" Target="../media/image3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5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4.png"/><Relationship Id="rId4" Type="http://schemas.openxmlformats.org/officeDocument/2006/relationships/image" Target="../media/image6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1.png"/><Relationship Id="rId4" Type="http://schemas.openxmlformats.org/officeDocument/2006/relationships/image" Target="../media/image6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image" Target="../media/image36.gif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jp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png"/><Relationship Id="rId4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Relationship Id="rId4" Type="http://schemas.openxmlformats.org/officeDocument/2006/relationships/image" Target="../media/image5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jpg"/><Relationship Id="rId4" Type="http://schemas.openxmlformats.org/officeDocument/2006/relationships/image" Target="../media/image8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5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6.png"/><Relationship Id="rId4" Type="http://schemas.openxmlformats.org/officeDocument/2006/relationships/hyperlink" Target="http://www.r-web.com.tw/" TargetMode="External"/><Relationship Id="rId5" Type="http://schemas.openxmlformats.org/officeDocument/2006/relationships/image" Target="../media/image7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8.png"/><Relationship Id="rId4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3.png"/><Relationship Id="rId4" Type="http://schemas.openxmlformats.org/officeDocument/2006/relationships/image" Target="../media/image87.png"/><Relationship Id="rId5" Type="http://schemas.openxmlformats.org/officeDocument/2006/relationships/image" Target="../media/image7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0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9.png"/><Relationship Id="rId4" Type="http://schemas.openxmlformats.org/officeDocument/2006/relationships/image" Target="../media/image9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8.png"/><Relationship Id="rId4" Type="http://schemas.openxmlformats.org/officeDocument/2006/relationships/image" Target="../media/image6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7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2.png"/><Relationship Id="rId4" Type="http://schemas.openxmlformats.org/officeDocument/2006/relationships/image" Target="../media/image94.png"/><Relationship Id="rId5" Type="http://schemas.openxmlformats.org/officeDocument/2006/relationships/image" Target="../media/image2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2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2856750" y="5019100"/>
            <a:ext cx="5646900" cy="53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0" lang="zh-TW" sz="2400"/>
              <a:t>巨量資料探勘與統計應用 W05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chemeClr val="accent1"/>
                </a:solidFill>
              </a:rPr>
              <a:t>資訊的中心與離度</a:t>
            </a:r>
          </a:p>
        </p:txBody>
      </p:sp>
      <p:sp>
        <p:nvSpPr>
          <p:cNvPr id="152" name="Shape 152"/>
          <p:cNvSpPr/>
          <p:nvPr/>
        </p:nvSpPr>
        <p:spPr>
          <a:xfrm>
            <a:off x="487350" y="421952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資料敘述級</a:t>
            </a:r>
          </a:p>
        </p:txBody>
      </p:sp>
      <p:sp>
        <p:nvSpPr>
          <p:cNvPr id="153" name="Shape 153"/>
          <p:cNvSpPr/>
          <p:nvPr/>
        </p:nvSpPr>
        <p:spPr>
          <a:xfrm>
            <a:off x="487350" y="4969300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連續資料</a:t>
            </a:r>
          </a:p>
        </p:txBody>
      </p:sp>
      <p:sp>
        <p:nvSpPr>
          <p:cNvPr id="154" name="Shape 154"/>
          <p:cNvSpPr/>
          <p:nvPr/>
        </p:nvSpPr>
        <p:spPr>
          <a:xfrm>
            <a:off x="487350" y="571907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中心與離度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059925" y="5665375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zh-TW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布丁布丁吃布丁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zh-TW" sz="2000" u="sng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b="1" lang="zh-TW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476250" y="4872675"/>
            <a:ext cx="8191500" cy="146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看穿資料的綜合</a:t>
            </a:r>
            <a:r>
              <a:rPr lang="zh-TW" strike="sngStrike"/>
              <a:t>戰鬥力</a:t>
            </a:r>
            <a:r>
              <a:rPr lang="zh-TW"/>
              <a:t>數值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b="1" lang="zh-TW" sz="4800"/>
              <a:t>中心 &amp; 離度</a:t>
            </a:r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42" name="Shape 2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資料科學家的技能之一</a:t>
            </a:r>
          </a:p>
        </p:txBody>
      </p:sp>
      <p:sp>
        <p:nvSpPr>
          <p:cNvPr id="243" name="Shape 24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2015175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Shape 17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25" name="Shape 17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球員阿丁的得分</a:t>
            </a:r>
          </a:p>
        </p:txBody>
      </p:sp>
      <p:sp>
        <p:nvSpPr>
          <p:cNvPr id="1726" name="Shape 172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27" name="Shape 1727"/>
          <p:cNvCxnSpPr/>
          <p:nvPr/>
        </p:nvCxnSpPr>
        <p:spPr>
          <a:xfrm>
            <a:off x="1143925" y="2791575"/>
            <a:ext cx="0" cy="220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728" name="Shape 1728"/>
          <p:cNvSpPr/>
          <p:nvPr/>
        </p:nvSpPr>
        <p:spPr>
          <a:xfrm>
            <a:off x="1143925" y="3960250"/>
            <a:ext cx="1220632" cy="1046135"/>
          </a:xfrm>
          <a:custGeom>
            <a:pathLst>
              <a:path extrusionOk="0" h="81570" w="118970">
                <a:moveTo>
                  <a:pt x="0" y="81570"/>
                </a:moveTo>
                <a:cubicBezTo>
                  <a:pt x="6704" y="78710"/>
                  <a:pt x="26340" y="76673"/>
                  <a:pt x="40225" y="64413"/>
                </a:cubicBezTo>
                <a:cubicBezTo>
                  <a:pt x="54109" y="52153"/>
                  <a:pt x="70182" y="18745"/>
                  <a:pt x="83307" y="8010"/>
                </a:cubicBezTo>
                <a:cubicBezTo>
                  <a:pt x="96431" y="-2725"/>
                  <a:pt x="113026" y="1335"/>
                  <a:pt x="118970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29" name="Shape 1729"/>
          <p:cNvSpPr/>
          <p:nvPr/>
        </p:nvSpPr>
        <p:spPr>
          <a:xfrm>
            <a:off x="2344213" y="3960250"/>
            <a:ext cx="1220642" cy="1044724"/>
          </a:xfrm>
          <a:custGeom>
            <a:pathLst>
              <a:path extrusionOk="0" h="81460" w="118971">
                <a:moveTo>
                  <a:pt x="118971" y="81460"/>
                </a:moveTo>
                <a:cubicBezTo>
                  <a:pt x="112266" y="78600"/>
                  <a:pt x="92630" y="76563"/>
                  <a:pt x="78746" y="64303"/>
                </a:cubicBezTo>
                <a:cubicBezTo>
                  <a:pt x="64861" y="52043"/>
                  <a:pt x="48788" y="18617"/>
                  <a:pt x="35664" y="7900"/>
                </a:cubicBezTo>
                <a:cubicBezTo>
                  <a:pt x="22539" y="-2817"/>
                  <a:pt x="5944" y="1316"/>
                  <a:pt x="0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1730" name="Shape 1730"/>
          <p:cNvCxnSpPr/>
          <p:nvPr/>
        </p:nvCxnSpPr>
        <p:spPr>
          <a:xfrm>
            <a:off x="1143925" y="5006364"/>
            <a:ext cx="271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31" name="Shape 1731"/>
          <p:cNvSpPr txBox="1"/>
          <p:nvPr/>
        </p:nvSpPr>
        <p:spPr>
          <a:xfrm>
            <a:off x="813525" y="2324100"/>
            <a:ext cx="689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2" name="Shape 1732"/>
          <p:cNvSpPr txBox="1"/>
          <p:nvPr/>
        </p:nvSpPr>
        <p:spPr>
          <a:xfrm>
            <a:off x="724825" y="2401650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頻率</a:t>
            </a:r>
          </a:p>
        </p:txBody>
      </p:sp>
      <p:cxnSp>
        <p:nvCxnSpPr>
          <p:cNvPr id="1733" name="Shape 1733"/>
          <p:cNvCxnSpPr>
            <a:endCxn id="1734" idx="2"/>
          </p:cNvCxnSpPr>
          <p:nvPr/>
        </p:nvCxnSpPr>
        <p:spPr>
          <a:xfrm rot="10800000">
            <a:off x="2364300" y="2873950"/>
            <a:ext cx="0" cy="21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735" name="Shape 1735"/>
          <p:cNvSpPr txBox="1"/>
          <p:nvPr/>
        </p:nvSpPr>
        <p:spPr>
          <a:xfrm>
            <a:off x="3863425" y="482982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得分</a:t>
            </a:r>
          </a:p>
        </p:txBody>
      </p:sp>
      <p:sp>
        <p:nvSpPr>
          <p:cNvPr id="1734" name="Shape 1734"/>
          <p:cNvSpPr txBox="1"/>
          <p:nvPr/>
        </p:nvSpPr>
        <p:spPr>
          <a:xfrm>
            <a:off x="1847400" y="2520850"/>
            <a:ext cx="1033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平均數</a:t>
            </a:r>
          </a:p>
        </p:txBody>
      </p:sp>
      <p:sp>
        <p:nvSpPr>
          <p:cNvPr id="1736" name="Shape 1736"/>
          <p:cNvSpPr txBox="1"/>
          <p:nvPr/>
        </p:nvSpPr>
        <p:spPr>
          <a:xfrm>
            <a:off x="1945225" y="509117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15</a:t>
            </a:r>
          </a:p>
        </p:txBody>
      </p:sp>
      <p:sp>
        <p:nvSpPr>
          <p:cNvPr id="1737" name="Shape 1737"/>
          <p:cNvSpPr txBox="1"/>
          <p:nvPr>
            <p:ph idx="2" type="body"/>
          </p:nvPr>
        </p:nvSpPr>
        <p:spPr>
          <a:xfrm>
            <a:off x="4705350" y="2150300"/>
            <a:ext cx="4019400" cy="43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資料比較</a:t>
            </a:r>
            <a:r>
              <a:rPr lang="zh-TW"/>
              <a:t>集中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離</a:t>
            </a:r>
            <a:r>
              <a:rPr b="1" lang="zh-TW" u="sng"/>
              <a:t>平均數</a:t>
            </a:r>
            <a:r>
              <a:rPr lang="zh-TW"/>
              <a:t>比較</a:t>
            </a:r>
            <a:r>
              <a:rPr b="1" lang="zh-TW" u="sng"/>
              <a:t>近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容易預測每一場的</a:t>
            </a:r>
            <a:br>
              <a:rPr lang="zh-TW"/>
            </a:br>
            <a:r>
              <a:rPr lang="zh-TW"/>
              <a:t>可能得分</a:t>
            </a:r>
          </a:p>
        </p:txBody>
      </p:sp>
      <p:pic>
        <p:nvPicPr>
          <p:cNvPr descr="slide user executive red account profile people human" id="1738" name="Shape 1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100" y="4754130"/>
            <a:ext cx="1430966" cy="1430970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Shape 1739"/>
          <p:cNvSpPr/>
          <p:nvPr/>
        </p:nvSpPr>
        <p:spPr>
          <a:xfrm>
            <a:off x="4637300" y="4523175"/>
            <a:ext cx="2134500" cy="1126200"/>
          </a:xfrm>
          <a:prstGeom prst="wedgeRoundRectCallout">
            <a:avLst>
              <a:gd fmla="val 62515" name="adj1"/>
              <a:gd fmla="val 2420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很</a:t>
            </a:r>
            <a:r>
              <a:rPr lang="zh-TW" sz="3200"/>
              <a:t>穩定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風險小</a:t>
            </a:r>
          </a:p>
        </p:txBody>
      </p:sp>
      <p:pic>
        <p:nvPicPr>
          <p:cNvPr id="1740" name="Shape 1740"/>
          <p:cNvPicPr preferRelativeResize="0"/>
          <p:nvPr/>
        </p:nvPicPr>
        <p:blipFill rotWithShape="1">
          <a:blip r:embed="rId4">
            <a:alphaModFix/>
          </a:blip>
          <a:srcRect b="51802" l="0" r="0" t="0"/>
          <a:stretch/>
        </p:blipFill>
        <p:spPr>
          <a:xfrm>
            <a:off x="3010818" y="2613350"/>
            <a:ext cx="1387056" cy="1243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1" name="Shape 1741"/>
          <p:cNvGrpSpPr/>
          <p:nvPr/>
        </p:nvGrpSpPr>
        <p:grpSpPr>
          <a:xfrm>
            <a:off x="1717806" y="3140867"/>
            <a:ext cx="1293019" cy="1865363"/>
            <a:chOff x="5156100" y="4035300"/>
            <a:chExt cx="2420930" cy="1046135"/>
          </a:xfrm>
        </p:grpSpPr>
        <p:sp>
          <p:nvSpPr>
            <p:cNvPr id="1742" name="Shape 1742"/>
            <p:cNvSpPr/>
            <p:nvPr/>
          </p:nvSpPr>
          <p:spPr>
            <a:xfrm>
              <a:off x="5156100" y="4035300"/>
              <a:ext cx="1220632" cy="1046135"/>
            </a:xfrm>
            <a:custGeom>
              <a:pathLst>
                <a:path extrusionOk="0" h="81570" w="118970">
                  <a:moveTo>
                    <a:pt x="0" y="81570"/>
                  </a:moveTo>
                  <a:cubicBezTo>
                    <a:pt x="6704" y="78710"/>
                    <a:pt x="26340" y="76673"/>
                    <a:pt x="40225" y="64413"/>
                  </a:cubicBezTo>
                  <a:cubicBezTo>
                    <a:pt x="54109" y="52153"/>
                    <a:pt x="70182" y="18745"/>
                    <a:pt x="83307" y="8010"/>
                  </a:cubicBezTo>
                  <a:cubicBezTo>
                    <a:pt x="96431" y="-2725"/>
                    <a:pt x="113026" y="1335"/>
                    <a:pt x="118970" y="0"/>
                  </a:cubicBezTo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743" name="Shape 1743"/>
            <p:cNvSpPr/>
            <p:nvPr/>
          </p:nvSpPr>
          <p:spPr>
            <a:xfrm>
              <a:off x="6356388" y="4035300"/>
              <a:ext cx="1220642" cy="1044724"/>
            </a:xfrm>
            <a:custGeom>
              <a:pathLst>
                <a:path extrusionOk="0" h="81460" w="118971">
                  <a:moveTo>
                    <a:pt x="118971" y="81460"/>
                  </a:moveTo>
                  <a:cubicBezTo>
                    <a:pt x="112266" y="78600"/>
                    <a:pt x="92630" y="76563"/>
                    <a:pt x="78746" y="64303"/>
                  </a:cubicBezTo>
                  <a:cubicBezTo>
                    <a:pt x="64861" y="52043"/>
                    <a:pt x="48788" y="18617"/>
                    <a:pt x="35664" y="7900"/>
                  </a:cubicBezTo>
                  <a:cubicBezTo>
                    <a:pt x="22539" y="-2817"/>
                    <a:pt x="5944" y="1316"/>
                    <a:pt x="0" y="0"/>
                  </a:cubicBezTo>
                </a:path>
              </a:pathLst>
            </a:custGeom>
            <a:noFill/>
            <a:ln cap="flat" cmpd="sng" w="114300">
              <a:solidFill>
                <a:schemeClr val="accent6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Shape 17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50" name="Shape 1750"/>
          <p:cNvSpPr txBox="1"/>
          <p:nvPr/>
        </p:nvSpPr>
        <p:spPr>
          <a:xfrm>
            <a:off x="1102800" y="2865587"/>
            <a:ext cx="25416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4800"/>
              <a:t>資料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TW" sz="4800"/>
              <a:t>分散性</a:t>
            </a:r>
          </a:p>
        </p:txBody>
      </p:sp>
      <p:sp>
        <p:nvSpPr>
          <p:cNvPr id="1751" name="Shape 1751"/>
          <p:cNvSpPr txBox="1"/>
          <p:nvPr/>
        </p:nvSpPr>
        <p:spPr>
          <a:xfrm>
            <a:off x="5324450" y="2865587"/>
            <a:ext cx="25416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/>
              <a:t>資料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0000"/>
                </a:solidFill>
              </a:rPr>
              <a:t>變動</a:t>
            </a:r>
            <a:r>
              <a:rPr b="1" lang="zh-TW" sz="4800">
                <a:solidFill>
                  <a:srgbClr val="FF0000"/>
                </a:solidFill>
              </a:rPr>
              <a:t>性</a:t>
            </a:r>
          </a:p>
        </p:txBody>
      </p:sp>
      <p:sp>
        <p:nvSpPr>
          <p:cNvPr id="1752" name="Shape 1752"/>
          <p:cNvSpPr txBox="1"/>
          <p:nvPr/>
        </p:nvSpPr>
        <p:spPr>
          <a:xfrm>
            <a:off x="1128650" y="4761012"/>
            <a:ext cx="25416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五數綜合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(全距、四分位數距)</a:t>
            </a:r>
          </a:p>
        </p:txBody>
      </p:sp>
      <p:sp>
        <p:nvSpPr>
          <p:cNvPr id="1753" name="Shape 1753"/>
          <p:cNvSpPr txBox="1"/>
          <p:nvPr/>
        </p:nvSpPr>
        <p:spPr>
          <a:xfrm>
            <a:off x="4893650" y="4761012"/>
            <a:ext cx="34032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每個值到平均數的平均距離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(變異數、標準差)</a:t>
            </a:r>
          </a:p>
        </p:txBody>
      </p:sp>
      <p:sp>
        <p:nvSpPr>
          <p:cNvPr id="1754" name="Shape 1754"/>
          <p:cNvSpPr/>
          <p:nvPr/>
        </p:nvSpPr>
        <p:spPr>
          <a:xfrm>
            <a:off x="3761000" y="3025987"/>
            <a:ext cx="1132650" cy="1132650"/>
          </a:xfrm>
          <a:prstGeom prst="irregularSeal2">
            <a:avLst/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1755" name="Shape 1755"/>
          <p:cNvSpPr txBox="1"/>
          <p:nvPr/>
        </p:nvSpPr>
        <p:spPr>
          <a:xfrm rot="-1597020">
            <a:off x="3837114" y="3229125"/>
            <a:ext cx="887898" cy="804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</a:rPr>
              <a:t>PK</a:t>
            </a:r>
          </a:p>
        </p:txBody>
      </p:sp>
      <p:sp>
        <p:nvSpPr>
          <p:cNvPr id="1756" name="Shape 17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描述離度的另一種方法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變異數是呈現所有數值與平均數的平均概念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計算每一個數值到標準差的距離=離均差</a:t>
            </a:r>
          </a:p>
          <a:p>
            <a:pPr indent="-228600" lvl="0" marL="457200" rtl="0">
              <a:spcBef>
                <a:spcPts val="0"/>
              </a:spcBef>
              <a:buClr>
                <a:srgbClr val="FF0000"/>
              </a:buClr>
            </a:pPr>
            <a:r>
              <a:rPr b="1" lang="zh-TW">
                <a:solidFill>
                  <a:srgbClr val="FF0000"/>
                </a:solidFill>
              </a:rPr>
              <a:t>離均差平方 (避免負數)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加總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除與資料總數-1 </a:t>
            </a:r>
            <a:br>
              <a:rPr lang="zh-TW"/>
            </a:br>
            <a:r>
              <a:rPr lang="zh-TW"/>
              <a:t>(樣本資料的貝索校正)</a:t>
            </a:r>
          </a:p>
        </p:txBody>
      </p:sp>
      <p:sp>
        <p:nvSpPr>
          <p:cNvPr id="1763" name="Shape 17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64" name="Shape 17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資料變動性的第一招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變異數</a:t>
            </a:r>
          </a:p>
        </p:txBody>
      </p:sp>
      <p:sp>
        <p:nvSpPr>
          <p:cNvPr id="1765" name="Shape 176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766" name="Shape 1766"/>
          <p:cNvGrpSpPr/>
          <p:nvPr/>
        </p:nvGrpSpPr>
        <p:grpSpPr>
          <a:xfrm>
            <a:off x="4793749" y="5372975"/>
            <a:ext cx="3842600" cy="983050"/>
            <a:chOff x="4349324" y="5432225"/>
            <a:chExt cx="3842600" cy="983050"/>
          </a:xfrm>
        </p:grpSpPr>
        <p:sp>
          <p:nvSpPr>
            <p:cNvPr id="1767" name="Shape 1767"/>
            <p:cNvSpPr/>
            <p:nvPr/>
          </p:nvSpPr>
          <p:spPr>
            <a:xfrm>
              <a:off x="4772225" y="5542000"/>
              <a:ext cx="34197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=VAR()</a:t>
              </a:r>
            </a:p>
          </p:txBody>
        </p:sp>
        <p:pic>
          <p:nvPicPr>
            <p:cNvPr descr="google spreadsheet.png" id="1768" name="Shape 17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9324" y="5432225"/>
              <a:ext cx="761200" cy="9830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69" name="Shape 1769"/>
          <p:cNvCxnSpPr/>
          <p:nvPr/>
        </p:nvCxnSpPr>
        <p:spPr>
          <a:xfrm>
            <a:off x="1143925" y="2486775"/>
            <a:ext cx="0" cy="220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770" name="Shape 1770"/>
          <p:cNvCxnSpPr/>
          <p:nvPr/>
        </p:nvCxnSpPr>
        <p:spPr>
          <a:xfrm>
            <a:off x="1143925" y="4701564"/>
            <a:ext cx="271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71" name="Shape 1771"/>
          <p:cNvCxnSpPr/>
          <p:nvPr/>
        </p:nvCxnSpPr>
        <p:spPr>
          <a:xfrm rot="10800000">
            <a:off x="2669100" y="2554775"/>
            <a:ext cx="0" cy="21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772" name="Shape 1772"/>
          <p:cNvSpPr txBox="1"/>
          <p:nvPr/>
        </p:nvSpPr>
        <p:spPr>
          <a:xfrm>
            <a:off x="2152200" y="4912725"/>
            <a:ext cx="1033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15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平均數</a:t>
            </a:r>
          </a:p>
        </p:txBody>
      </p:sp>
      <p:cxnSp>
        <p:nvCxnSpPr>
          <p:cNvPr id="1773" name="Shape 1773"/>
          <p:cNvCxnSpPr/>
          <p:nvPr/>
        </p:nvCxnSpPr>
        <p:spPr>
          <a:xfrm>
            <a:off x="2408350" y="4545775"/>
            <a:ext cx="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74" name="Shape 1774"/>
          <p:cNvCxnSpPr/>
          <p:nvPr/>
        </p:nvCxnSpPr>
        <p:spPr>
          <a:xfrm>
            <a:off x="1762175" y="4545775"/>
            <a:ext cx="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75" name="Shape 1775"/>
          <p:cNvSpPr txBox="1"/>
          <p:nvPr/>
        </p:nvSpPr>
        <p:spPr>
          <a:xfrm>
            <a:off x="1641725" y="4912725"/>
            <a:ext cx="271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6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776" name="Shape 1776"/>
          <p:cNvSpPr txBox="1"/>
          <p:nvPr/>
        </p:nvSpPr>
        <p:spPr>
          <a:xfrm>
            <a:off x="2214525" y="4912725"/>
            <a:ext cx="39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12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777" name="Shape 1777"/>
          <p:cNvSpPr txBox="1"/>
          <p:nvPr/>
        </p:nvSpPr>
        <p:spPr>
          <a:xfrm>
            <a:off x="3059387" y="4912725"/>
            <a:ext cx="271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778" name="Shape 1778"/>
          <p:cNvSpPr txBox="1"/>
          <p:nvPr/>
        </p:nvSpPr>
        <p:spPr>
          <a:xfrm>
            <a:off x="3504125" y="4912725"/>
            <a:ext cx="39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30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779" name="Shape 1779"/>
          <p:cNvSpPr/>
          <p:nvPr/>
        </p:nvSpPr>
        <p:spPr>
          <a:xfrm>
            <a:off x="1626575" y="44303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0" name="Shape 1780"/>
          <p:cNvSpPr/>
          <p:nvPr/>
        </p:nvSpPr>
        <p:spPr>
          <a:xfrm>
            <a:off x="2263000" y="44303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1" name="Shape 1781"/>
          <p:cNvSpPr/>
          <p:nvPr/>
        </p:nvSpPr>
        <p:spPr>
          <a:xfrm>
            <a:off x="2263000" y="41591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2" name="Shape 1782"/>
          <p:cNvSpPr/>
          <p:nvPr/>
        </p:nvSpPr>
        <p:spPr>
          <a:xfrm>
            <a:off x="3576025" y="44303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83" name="Shape 1783"/>
          <p:cNvCxnSpPr/>
          <p:nvPr/>
        </p:nvCxnSpPr>
        <p:spPr>
          <a:xfrm rot="10800000">
            <a:off x="1757625" y="3977150"/>
            <a:ext cx="9132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784" name="Shape 1784"/>
          <p:cNvCxnSpPr/>
          <p:nvPr/>
        </p:nvCxnSpPr>
        <p:spPr>
          <a:xfrm rot="10800000">
            <a:off x="2669100" y="2945950"/>
            <a:ext cx="9132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785" name="Shape 1785"/>
          <p:cNvCxnSpPr/>
          <p:nvPr/>
        </p:nvCxnSpPr>
        <p:spPr>
          <a:xfrm rot="10800000">
            <a:off x="2369400" y="3615275"/>
            <a:ext cx="2997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786" name="Shape 1786"/>
          <p:cNvCxnSpPr/>
          <p:nvPr/>
        </p:nvCxnSpPr>
        <p:spPr>
          <a:xfrm rot="10800000">
            <a:off x="2369400" y="3296500"/>
            <a:ext cx="2997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787" name="Shape 1787"/>
          <p:cNvSpPr txBox="1"/>
          <p:nvPr/>
        </p:nvSpPr>
        <p:spPr>
          <a:xfrm>
            <a:off x="1325537" y="3800600"/>
            <a:ext cx="352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-</a:t>
            </a:r>
            <a:r>
              <a:rPr lang="zh-TW">
                <a:solidFill>
                  <a:srgbClr val="274E13"/>
                </a:solidFill>
              </a:rPr>
              <a:t>9</a:t>
            </a:r>
          </a:p>
        </p:txBody>
      </p:sp>
      <p:sp>
        <p:nvSpPr>
          <p:cNvPr id="1788" name="Shape 1788"/>
          <p:cNvSpPr txBox="1"/>
          <p:nvPr/>
        </p:nvSpPr>
        <p:spPr>
          <a:xfrm>
            <a:off x="1997329" y="3442025"/>
            <a:ext cx="352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-3</a:t>
            </a:r>
          </a:p>
        </p:txBody>
      </p:sp>
      <p:sp>
        <p:nvSpPr>
          <p:cNvPr id="1789" name="Shape 1789"/>
          <p:cNvSpPr txBox="1"/>
          <p:nvPr/>
        </p:nvSpPr>
        <p:spPr>
          <a:xfrm>
            <a:off x="1997329" y="3094625"/>
            <a:ext cx="352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-</a:t>
            </a:r>
            <a:r>
              <a:rPr lang="zh-TW">
                <a:solidFill>
                  <a:srgbClr val="274E13"/>
                </a:solidFill>
              </a:rPr>
              <a:t>3</a:t>
            </a:r>
          </a:p>
        </p:txBody>
      </p:sp>
      <p:sp>
        <p:nvSpPr>
          <p:cNvPr id="1790" name="Shape 1790"/>
          <p:cNvSpPr txBox="1"/>
          <p:nvPr/>
        </p:nvSpPr>
        <p:spPr>
          <a:xfrm>
            <a:off x="724825" y="2096850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頻率</a:t>
            </a:r>
          </a:p>
        </p:txBody>
      </p:sp>
      <p:sp>
        <p:nvSpPr>
          <p:cNvPr id="1791" name="Shape 1791"/>
          <p:cNvSpPr txBox="1"/>
          <p:nvPr/>
        </p:nvSpPr>
        <p:spPr>
          <a:xfrm>
            <a:off x="3863425" y="452502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得分</a:t>
            </a:r>
          </a:p>
        </p:txBody>
      </p:sp>
      <p:sp>
        <p:nvSpPr>
          <p:cNvPr id="1792" name="Shape 1792"/>
          <p:cNvSpPr txBox="1"/>
          <p:nvPr/>
        </p:nvSpPr>
        <p:spPr>
          <a:xfrm>
            <a:off x="3511925" y="2771175"/>
            <a:ext cx="411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15</a:t>
            </a:r>
          </a:p>
        </p:txBody>
      </p:sp>
      <p:sp>
        <p:nvSpPr>
          <p:cNvPr id="1793" name="Shape 1793"/>
          <p:cNvSpPr txBox="1"/>
          <p:nvPr/>
        </p:nvSpPr>
        <p:spPr>
          <a:xfrm>
            <a:off x="1051100" y="5433175"/>
            <a:ext cx="2872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1800"/>
              <a:t>得分變異數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0000"/>
                </a:solidFill>
              </a:rPr>
              <a:t>108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Shape 17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00" name="Shape 18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變異數的</a:t>
            </a:r>
            <a:r>
              <a:rPr lang="zh-TW"/>
              <a:t>限制</a:t>
            </a:r>
          </a:p>
        </p:txBody>
      </p:sp>
      <p:sp>
        <p:nvSpPr>
          <p:cNvPr id="1801" name="Shape 180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02" name="Shape 1802"/>
          <p:cNvCxnSpPr/>
          <p:nvPr/>
        </p:nvCxnSpPr>
        <p:spPr>
          <a:xfrm>
            <a:off x="2820325" y="2486775"/>
            <a:ext cx="0" cy="220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803" name="Shape 1803"/>
          <p:cNvCxnSpPr/>
          <p:nvPr/>
        </p:nvCxnSpPr>
        <p:spPr>
          <a:xfrm>
            <a:off x="2820325" y="4701564"/>
            <a:ext cx="271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04" name="Shape 1804"/>
          <p:cNvCxnSpPr/>
          <p:nvPr/>
        </p:nvCxnSpPr>
        <p:spPr>
          <a:xfrm rot="10800000">
            <a:off x="4345500" y="2554775"/>
            <a:ext cx="0" cy="21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805" name="Shape 1805"/>
          <p:cNvSpPr txBox="1"/>
          <p:nvPr/>
        </p:nvSpPr>
        <p:spPr>
          <a:xfrm>
            <a:off x="3828600" y="4912725"/>
            <a:ext cx="1033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15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平均數</a:t>
            </a:r>
          </a:p>
        </p:txBody>
      </p:sp>
      <p:cxnSp>
        <p:nvCxnSpPr>
          <p:cNvPr id="1806" name="Shape 1806"/>
          <p:cNvCxnSpPr/>
          <p:nvPr/>
        </p:nvCxnSpPr>
        <p:spPr>
          <a:xfrm>
            <a:off x="4084750" y="4545775"/>
            <a:ext cx="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07" name="Shape 1807"/>
          <p:cNvCxnSpPr/>
          <p:nvPr/>
        </p:nvCxnSpPr>
        <p:spPr>
          <a:xfrm>
            <a:off x="3438575" y="4545775"/>
            <a:ext cx="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08" name="Shape 1808"/>
          <p:cNvSpPr txBox="1"/>
          <p:nvPr/>
        </p:nvSpPr>
        <p:spPr>
          <a:xfrm>
            <a:off x="3318125" y="4912725"/>
            <a:ext cx="271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6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809" name="Shape 1809"/>
          <p:cNvSpPr txBox="1"/>
          <p:nvPr/>
        </p:nvSpPr>
        <p:spPr>
          <a:xfrm>
            <a:off x="3890925" y="4912725"/>
            <a:ext cx="39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12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810" name="Shape 1810"/>
          <p:cNvSpPr txBox="1"/>
          <p:nvPr/>
        </p:nvSpPr>
        <p:spPr>
          <a:xfrm>
            <a:off x="4735787" y="4912725"/>
            <a:ext cx="271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811" name="Shape 1811"/>
          <p:cNvSpPr txBox="1"/>
          <p:nvPr/>
        </p:nvSpPr>
        <p:spPr>
          <a:xfrm>
            <a:off x="5180525" y="4912725"/>
            <a:ext cx="39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30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812" name="Shape 1812"/>
          <p:cNvSpPr/>
          <p:nvPr/>
        </p:nvSpPr>
        <p:spPr>
          <a:xfrm>
            <a:off x="3302975" y="44303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3" name="Shape 1813"/>
          <p:cNvSpPr/>
          <p:nvPr/>
        </p:nvSpPr>
        <p:spPr>
          <a:xfrm>
            <a:off x="3939400" y="44303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4" name="Shape 1814"/>
          <p:cNvSpPr/>
          <p:nvPr/>
        </p:nvSpPr>
        <p:spPr>
          <a:xfrm>
            <a:off x="3939400" y="41591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5" name="Shape 1815"/>
          <p:cNvSpPr/>
          <p:nvPr/>
        </p:nvSpPr>
        <p:spPr>
          <a:xfrm>
            <a:off x="5252425" y="44303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16" name="Shape 1816"/>
          <p:cNvCxnSpPr/>
          <p:nvPr/>
        </p:nvCxnSpPr>
        <p:spPr>
          <a:xfrm rot="10800000">
            <a:off x="3434025" y="3977150"/>
            <a:ext cx="9132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817" name="Shape 1817"/>
          <p:cNvCxnSpPr/>
          <p:nvPr/>
        </p:nvCxnSpPr>
        <p:spPr>
          <a:xfrm rot="10800000">
            <a:off x="4345500" y="2945950"/>
            <a:ext cx="9132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818" name="Shape 1818"/>
          <p:cNvCxnSpPr/>
          <p:nvPr/>
        </p:nvCxnSpPr>
        <p:spPr>
          <a:xfrm rot="10800000">
            <a:off x="4045800" y="3615275"/>
            <a:ext cx="2997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819" name="Shape 1819"/>
          <p:cNvCxnSpPr/>
          <p:nvPr/>
        </p:nvCxnSpPr>
        <p:spPr>
          <a:xfrm rot="10800000">
            <a:off x="4045800" y="3296500"/>
            <a:ext cx="2997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820" name="Shape 1820"/>
          <p:cNvSpPr txBox="1"/>
          <p:nvPr/>
        </p:nvSpPr>
        <p:spPr>
          <a:xfrm>
            <a:off x="3001937" y="3800600"/>
            <a:ext cx="352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-9</a:t>
            </a:r>
          </a:p>
        </p:txBody>
      </p:sp>
      <p:sp>
        <p:nvSpPr>
          <p:cNvPr id="1821" name="Shape 1821"/>
          <p:cNvSpPr txBox="1"/>
          <p:nvPr/>
        </p:nvSpPr>
        <p:spPr>
          <a:xfrm>
            <a:off x="3673729" y="3442025"/>
            <a:ext cx="352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-3</a:t>
            </a:r>
          </a:p>
        </p:txBody>
      </p:sp>
      <p:sp>
        <p:nvSpPr>
          <p:cNvPr id="1822" name="Shape 1822"/>
          <p:cNvSpPr txBox="1"/>
          <p:nvPr/>
        </p:nvSpPr>
        <p:spPr>
          <a:xfrm>
            <a:off x="3673729" y="3094625"/>
            <a:ext cx="352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-3</a:t>
            </a:r>
          </a:p>
        </p:txBody>
      </p:sp>
      <p:sp>
        <p:nvSpPr>
          <p:cNvPr id="1823" name="Shape 1823"/>
          <p:cNvSpPr txBox="1"/>
          <p:nvPr/>
        </p:nvSpPr>
        <p:spPr>
          <a:xfrm>
            <a:off x="2401225" y="2096850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頻率</a:t>
            </a:r>
          </a:p>
        </p:txBody>
      </p:sp>
      <p:sp>
        <p:nvSpPr>
          <p:cNvPr id="1824" name="Shape 1824"/>
          <p:cNvSpPr txBox="1"/>
          <p:nvPr/>
        </p:nvSpPr>
        <p:spPr>
          <a:xfrm>
            <a:off x="5539825" y="452502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得分</a:t>
            </a:r>
          </a:p>
        </p:txBody>
      </p:sp>
      <p:sp>
        <p:nvSpPr>
          <p:cNvPr id="1825" name="Shape 1825"/>
          <p:cNvSpPr txBox="1"/>
          <p:nvPr/>
        </p:nvSpPr>
        <p:spPr>
          <a:xfrm>
            <a:off x="5188325" y="2771175"/>
            <a:ext cx="411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15</a:t>
            </a:r>
          </a:p>
        </p:txBody>
      </p:sp>
      <p:sp>
        <p:nvSpPr>
          <p:cNvPr id="1826" name="Shape 1826"/>
          <p:cNvSpPr txBox="1"/>
          <p:nvPr/>
        </p:nvSpPr>
        <p:spPr>
          <a:xfrm>
            <a:off x="2956100" y="5356975"/>
            <a:ext cx="2872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得分變異數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0000"/>
                </a:solidFill>
              </a:rPr>
              <a:t>108</a:t>
            </a:r>
          </a:p>
        </p:txBody>
      </p:sp>
      <p:sp>
        <p:nvSpPr>
          <p:cNvPr id="1827" name="Shape 1827"/>
          <p:cNvSpPr/>
          <p:nvPr/>
        </p:nvSpPr>
        <p:spPr>
          <a:xfrm>
            <a:off x="5600225" y="5496700"/>
            <a:ext cx="2946300" cy="763500"/>
          </a:xfrm>
          <a:prstGeom prst="wedgeRoundRectCallout">
            <a:avLst>
              <a:gd fmla="val -70005" name="adj1"/>
              <a:gd fmla="val 2448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哪裡像距離平均？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34" name="Shape 18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資料變動性的第二招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標準差</a:t>
            </a:r>
          </a:p>
        </p:txBody>
      </p:sp>
      <p:sp>
        <p:nvSpPr>
          <p:cNvPr id="1835" name="Shape 183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36" name="Shape 1836"/>
          <p:cNvCxnSpPr/>
          <p:nvPr/>
        </p:nvCxnSpPr>
        <p:spPr>
          <a:xfrm>
            <a:off x="1905925" y="2486775"/>
            <a:ext cx="0" cy="220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837" name="Shape 1837"/>
          <p:cNvCxnSpPr/>
          <p:nvPr/>
        </p:nvCxnSpPr>
        <p:spPr>
          <a:xfrm>
            <a:off x="1905925" y="4701564"/>
            <a:ext cx="271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38" name="Shape 1838"/>
          <p:cNvCxnSpPr/>
          <p:nvPr/>
        </p:nvCxnSpPr>
        <p:spPr>
          <a:xfrm rot="10800000">
            <a:off x="3431100" y="2554775"/>
            <a:ext cx="0" cy="21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839" name="Shape 1839"/>
          <p:cNvSpPr txBox="1"/>
          <p:nvPr/>
        </p:nvSpPr>
        <p:spPr>
          <a:xfrm>
            <a:off x="2914200" y="4912725"/>
            <a:ext cx="1033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15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平均數</a:t>
            </a:r>
          </a:p>
        </p:txBody>
      </p:sp>
      <p:cxnSp>
        <p:nvCxnSpPr>
          <p:cNvPr id="1840" name="Shape 1840"/>
          <p:cNvCxnSpPr/>
          <p:nvPr/>
        </p:nvCxnSpPr>
        <p:spPr>
          <a:xfrm>
            <a:off x="3170350" y="4545775"/>
            <a:ext cx="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1" name="Shape 1841"/>
          <p:cNvCxnSpPr/>
          <p:nvPr/>
        </p:nvCxnSpPr>
        <p:spPr>
          <a:xfrm>
            <a:off x="2524175" y="4545775"/>
            <a:ext cx="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42" name="Shape 1842"/>
          <p:cNvSpPr txBox="1"/>
          <p:nvPr/>
        </p:nvSpPr>
        <p:spPr>
          <a:xfrm>
            <a:off x="2403725" y="4912725"/>
            <a:ext cx="271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6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843" name="Shape 1843"/>
          <p:cNvSpPr txBox="1"/>
          <p:nvPr/>
        </p:nvSpPr>
        <p:spPr>
          <a:xfrm>
            <a:off x="2976525" y="4912725"/>
            <a:ext cx="39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12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844" name="Shape 1844"/>
          <p:cNvSpPr txBox="1"/>
          <p:nvPr/>
        </p:nvSpPr>
        <p:spPr>
          <a:xfrm>
            <a:off x="3821387" y="4912725"/>
            <a:ext cx="271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845" name="Shape 1845"/>
          <p:cNvSpPr txBox="1"/>
          <p:nvPr/>
        </p:nvSpPr>
        <p:spPr>
          <a:xfrm>
            <a:off x="4266125" y="4912725"/>
            <a:ext cx="39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30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846" name="Shape 1846"/>
          <p:cNvSpPr/>
          <p:nvPr/>
        </p:nvSpPr>
        <p:spPr>
          <a:xfrm>
            <a:off x="2388575" y="44303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7" name="Shape 1847"/>
          <p:cNvSpPr/>
          <p:nvPr/>
        </p:nvSpPr>
        <p:spPr>
          <a:xfrm>
            <a:off x="3025000" y="44303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8" name="Shape 1848"/>
          <p:cNvSpPr/>
          <p:nvPr/>
        </p:nvSpPr>
        <p:spPr>
          <a:xfrm>
            <a:off x="3025000" y="41591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9" name="Shape 1849"/>
          <p:cNvSpPr/>
          <p:nvPr/>
        </p:nvSpPr>
        <p:spPr>
          <a:xfrm>
            <a:off x="4338025" y="4430375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50" name="Shape 1850"/>
          <p:cNvCxnSpPr/>
          <p:nvPr/>
        </p:nvCxnSpPr>
        <p:spPr>
          <a:xfrm rot="10800000">
            <a:off x="2519625" y="3977150"/>
            <a:ext cx="9132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851" name="Shape 1851"/>
          <p:cNvCxnSpPr/>
          <p:nvPr/>
        </p:nvCxnSpPr>
        <p:spPr>
          <a:xfrm rot="10800000">
            <a:off x="3431100" y="2945950"/>
            <a:ext cx="9132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852" name="Shape 1852"/>
          <p:cNvCxnSpPr/>
          <p:nvPr/>
        </p:nvCxnSpPr>
        <p:spPr>
          <a:xfrm rot="10800000">
            <a:off x="3131400" y="3615275"/>
            <a:ext cx="2997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853" name="Shape 1853"/>
          <p:cNvCxnSpPr/>
          <p:nvPr/>
        </p:nvCxnSpPr>
        <p:spPr>
          <a:xfrm rot="10800000">
            <a:off x="3131400" y="3296500"/>
            <a:ext cx="2997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854" name="Shape 1854"/>
          <p:cNvSpPr txBox="1"/>
          <p:nvPr/>
        </p:nvSpPr>
        <p:spPr>
          <a:xfrm>
            <a:off x="2087537" y="3800600"/>
            <a:ext cx="352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-9</a:t>
            </a:r>
          </a:p>
        </p:txBody>
      </p:sp>
      <p:sp>
        <p:nvSpPr>
          <p:cNvPr id="1855" name="Shape 1855"/>
          <p:cNvSpPr txBox="1"/>
          <p:nvPr/>
        </p:nvSpPr>
        <p:spPr>
          <a:xfrm>
            <a:off x="2759329" y="3442025"/>
            <a:ext cx="352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-3</a:t>
            </a:r>
          </a:p>
        </p:txBody>
      </p:sp>
      <p:sp>
        <p:nvSpPr>
          <p:cNvPr id="1856" name="Shape 1856"/>
          <p:cNvSpPr txBox="1"/>
          <p:nvPr/>
        </p:nvSpPr>
        <p:spPr>
          <a:xfrm>
            <a:off x="2759329" y="3094625"/>
            <a:ext cx="352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-3</a:t>
            </a:r>
          </a:p>
        </p:txBody>
      </p:sp>
      <p:sp>
        <p:nvSpPr>
          <p:cNvPr id="1857" name="Shape 1857"/>
          <p:cNvSpPr txBox="1"/>
          <p:nvPr/>
        </p:nvSpPr>
        <p:spPr>
          <a:xfrm>
            <a:off x="1486825" y="2096850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頻率</a:t>
            </a:r>
          </a:p>
        </p:txBody>
      </p:sp>
      <p:sp>
        <p:nvSpPr>
          <p:cNvPr id="1858" name="Shape 1858"/>
          <p:cNvSpPr txBox="1"/>
          <p:nvPr/>
        </p:nvSpPr>
        <p:spPr>
          <a:xfrm>
            <a:off x="4625425" y="452502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得分</a:t>
            </a:r>
          </a:p>
        </p:txBody>
      </p:sp>
      <p:sp>
        <p:nvSpPr>
          <p:cNvPr id="1859" name="Shape 1859"/>
          <p:cNvSpPr txBox="1"/>
          <p:nvPr/>
        </p:nvSpPr>
        <p:spPr>
          <a:xfrm>
            <a:off x="4273925" y="2771175"/>
            <a:ext cx="411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15</a:t>
            </a:r>
          </a:p>
        </p:txBody>
      </p:sp>
      <p:sp>
        <p:nvSpPr>
          <p:cNvPr id="1860" name="Shape 1860"/>
          <p:cNvSpPr txBox="1"/>
          <p:nvPr/>
        </p:nvSpPr>
        <p:spPr>
          <a:xfrm>
            <a:off x="320375" y="5356975"/>
            <a:ext cx="2872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得分變異數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108</a:t>
            </a:r>
          </a:p>
        </p:txBody>
      </p:sp>
      <p:sp>
        <p:nvSpPr>
          <p:cNvPr id="1861" name="Shape 1861"/>
          <p:cNvSpPr txBox="1"/>
          <p:nvPr/>
        </p:nvSpPr>
        <p:spPr>
          <a:xfrm>
            <a:off x="3703750" y="5356975"/>
            <a:ext cx="2872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得分</a:t>
            </a:r>
            <a:r>
              <a:rPr lang="zh-TW" sz="1800"/>
              <a:t>標準差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0000"/>
                </a:solidFill>
              </a:rPr>
              <a:t>10.39</a:t>
            </a:r>
          </a:p>
        </p:txBody>
      </p:sp>
      <p:grpSp>
        <p:nvGrpSpPr>
          <p:cNvPr id="1862" name="Shape 1862"/>
          <p:cNvGrpSpPr/>
          <p:nvPr/>
        </p:nvGrpSpPr>
        <p:grpSpPr>
          <a:xfrm>
            <a:off x="5567999" y="3399875"/>
            <a:ext cx="3192800" cy="983050"/>
            <a:chOff x="4349324" y="5432225"/>
            <a:chExt cx="3192800" cy="983050"/>
          </a:xfrm>
        </p:grpSpPr>
        <p:sp>
          <p:nvSpPr>
            <p:cNvPr id="1863" name="Shape 1863"/>
            <p:cNvSpPr/>
            <p:nvPr/>
          </p:nvSpPr>
          <p:spPr>
            <a:xfrm>
              <a:off x="4772225" y="5542000"/>
              <a:ext cx="27699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=STDEV()</a:t>
              </a:r>
            </a:p>
          </p:txBody>
        </p:sp>
        <p:pic>
          <p:nvPicPr>
            <p:cNvPr descr="google spreadsheet.png" id="1864" name="Shape 18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9324" y="5432225"/>
              <a:ext cx="761200" cy="983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5" name="Shape 1865"/>
          <p:cNvSpPr/>
          <p:nvPr/>
        </p:nvSpPr>
        <p:spPr>
          <a:xfrm flipH="1">
            <a:off x="2398200" y="5531825"/>
            <a:ext cx="1886700" cy="793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取</a:t>
            </a:r>
            <a:r>
              <a:rPr lang="zh-TW" sz="2400">
                <a:solidFill>
                  <a:srgbClr val="FFFFFF"/>
                </a:solidFill>
              </a:rPr>
              <a:t>平方根√</a:t>
            </a:r>
          </a:p>
        </p:txBody>
      </p:sp>
      <p:sp>
        <p:nvSpPr>
          <p:cNvPr id="1866" name="Shape 1866"/>
          <p:cNvSpPr/>
          <p:nvPr/>
        </p:nvSpPr>
        <p:spPr>
          <a:xfrm>
            <a:off x="6341075" y="5221050"/>
            <a:ext cx="1972800" cy="1039200"/>
          </a:xfrm>
          <a:prstGeom prst="wedgeRoundRectCallout">
            <a:avLst>
              <a:gd fmla="val -70005" name="adj1"/>
              <a:gd fmla="val 2448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很</a:t>
            </a:r>
            <a:r>
              <a:rPr lang="zh-TW" sz="2600">
                <a:solidFill>
                  <a:srgbClr val="FFFFFF"/>
                </a:solidFill>
              </a:rPr>
              <a:t>像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距離平均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Shape 1872"/>
          <p:cNvSpPr/>
          <p:nvPr/>
        </p:nvSpPr>
        <p:spPr>
          <a:xfrm>
            <a:off x="10625" y="1329075"/>
            <a:ext cx="9144000" cy="55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3" name="Shape 18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874" name="Shape 18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常態分配的規則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用</a:t>
            </a:r>
            <a:r>
              <a:rPr lang="zh-TW"/>
              <a:t>標準差預測發生機率</a:t>
            </a:r>
          </a:p>
        </p:txBody>
      </p:sp>
      <p:sp>
        <p:nvSpPr>
          <p:cNvPr id="1875" name="Shape 1875"/>
          <p:cNvSpPr txBox="1"/>
          <p:nvPr>
            <p:ph idx="2" type="subTitle"/>
          </p:nvPr>
        </p:nvSpPr>
        <p:spPr>
          <a:xfrm>
            <a:off x="24200" y="63550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76" name="Shape 18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800" y="1554475"/>
            <a:ext cx="6096000" cy="304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7" name="Shape 1877"/>
          <p:cNvCxnSpPr/>
          <p:nvPr/>
        </p:nvCxnSpPr>
        <p:spPr>
          <a:xfrm>
            <a:off x="3236375" y="4497525"/>
            <a:ext cx="0" cy="5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878" name="Shape 1878"/>
          <p:cNvCxnSpPr/>
          <p:nvPr/>
        </p:nvCxnSpPr>
        <p:spPr>
          <a:xfrm>
            <a:off x="3929875" y="4497525"/>
            <a:ext cx="0" cy="10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879" name="Shape 1879"/>
          <p:cNvCxnSpPr/>
          <p:nvPr/>
        </p:nvCxnSpPr>
        <p:spPr>
          <a:xfrm>
            <a:off x="5310475" y="4497525"/>
            <a:ext cx="0" cy="9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880" name="Shape 1880"/>
          <p:cNvSpPr txBox="1"/>
          <p:nvPr/>
        </p:nvSpPr>
        <p:spPr>
          <a:xfrm>
            <a:off x="3505025" y="4788200"/>
            <a:ext cx="2235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平均值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±一個標準差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68%</a:t>
            </a:r>
          </a:p>
        </p:txBody>
      </p:sp>
      <p:cxnSp>
        <p:nvCxnSpPr>
          <p:cNvPr id="1881" name="Shape 1881"/>
          <p:cNvCxnSpPr/>
          <p:nvPr/>
        </p:nvCxnSpPr>
        <p:spPr>
          <a:xfrm>
            <a:off x="3923425" y="5497025"/>
            <a:ext cx="1382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882" name="Shape 1882"/>
          <p:cNvCxnSpPr/>
          <p:nvPr/>
        </p:nvCxnSpPr>
        <p:spPr>
          <a:xfrm>
            <a:off x="6033475" y="4497525"/>
            <a:ext cx="0" cy="20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883" name="Shape 1883"/>
          <p:cNvSpPr txBox="1"/>
          <p:nvPr/>
        </p:nvSpPr>
        <p:spPr>
          <a:xfrm>
            <a:off x="3505025" y="5915250"/>
            <a:ext cx="2235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平均值±二個標準差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95</a:t>
            </a:r>
            <a:r>
              <a:rPr b="1" lang="zh-TW" sz="3200"/>
              <a:t>%</a:t>
            </a:r>
          </a:p>
        </p:txBody>
      </p:sp>
      <p:cxnSp>
        <p:nvCxnSpPr>
          <p:cNvPr id="1884" name="Shape 1884"/>
          <p:cNvCxnSpPr/>
          <p:nvPr/>
        </p:nvCxnSpPr>
        <p:spPr>
          <a:xfrm>
            <a:off x="3232300" y="6568375"/>
            <a:ext cx="2796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885" name="Shape 1885"/>
          <p:cNvCxnSpPr/>
          <p:nvPr/>
        </p:nvCxnSpPr>
        <p:spPr>
          <a:xfrm>
            <a:off x="3237125" y="4497525"/>
            <a:ext cx="0" cy="20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Shape 18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92" name="Shape 18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得分30的機率？</a:t>
            </a:r>
          </a:p>
        </p:txBody>
      </p:sp>
      <p:sp>
        <p:nvSpPr>
          <p:cNvPr id="1893" name="Shape 189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894" name="Shape 1894"/>
          <p:cNvCxnSpPr/>
          <p:nvPr/>
        </p:nvCxnSpPr>
        <p:spPr>
          <a:xfrm>
            <a:off x="1661375" y="3422450"/>
            <a:ext cx="0" cy="220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895" name="Shape 1895"/>
          <p:cNvCxnSpPr/>
          <p:nvPr/>
        </p:nvCxnSpPr>
        <p:spPr>
          <a:xfrm>
            <a:off x="1661375" y="5637239"/>
            <a:ext cx="3187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96" name="Shape 1896"/>
          <p:cNvCxnSpPr/>
          <p:nvPr/>
        </p:nvCxnSpPr>
        <p:spPr>
          <a:xfrm rot="10800000">
            <a:off x="3186550" y="3490450"/>
            <a:ext cx="0" cy="21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897" name="Shape 1897"/>
          <p:cNvSpPr txBox="1"/>
          <p:nvPr/>
        </p:nvSpPr>
        <p:spPr>
          <a:xfrm>
            <a:off x="2669650" y="5848400"/>
            <a:ext cx="1033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15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平均數</a:t>
            </a:r>
          </a:p>
        </p:txBody>
      </p:sp>
      <p:cxnSp>
        <p:nvCxnSpPr>
          <p:cNvPr id="1898" name="Shape 1898"/>
          <p:cNvCxnSpPr/>
          <p:nvPr/>
        </p:nvCxnSpPr>
        <p:spPr>
          <a:xfrm>
            <a:off x="2925800" y="5481450"/>
            <a:ext cx="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99" name="Shape 1899"/>
          <p:cNvCxnSpPr/>
          <p:nvPr/>
        </p:nvCxnSpPr>
        <p:spPr>
          <a:xfrm>
            <a:off x="2279625" y="5481450"/>
            <a:ext cx="0" cy="1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00" name="Shape 1900"/>
          <p:cNvSpPr txBox="1"/>
          <p:nvPr/>
        </p:nvSpPr>
        <p:spPr>
          <a:xfrm>
            <a:off x="1872575" y="5848400"/>
            <a:ext cx="542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4.61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901" name="Shape 1901"/>
          <p:cNvSpPr txBox="1"/>
          <p:nvPr/>
        </p:nvSpPr>
        <p:spPr>
          <a:xfrm>
            <a:off x="2731975" y="5848400"/>
            <a:ext cx="39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902" name="Shape 1902"/>
          <p:cNvSpPr txBox="1"/>
          <p:nvPr/>
        </p:nvSpPr>
        <p:spPr>
          <a:xfrm>
            <a:off x="3576837" y="5848400"/>
            <a:ext cx="271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903" name="Shape 1903"/>
          <p:cNvSpPr txBox="1"/>
          <p:nvPr/>
        </p:nvSpPr>
        <p:spPr>
          <a:xfrm>
            <a:off x="4402575" y="5848400"/>
            <a:ext cx="392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FF0000"/>
                </a:solidFill>
              </a:rPr>
              <a:t>30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904" name="Shape 1904"/>
          <p:cNvSpPr/>
          <p:nvPr/>
        </p:nvSpPr>
        <p:spPr>
          <a:xfrm>
            <a:off x="2144025" y="5366050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5" name="Shape 1905"/>
          <p:cNvSpPr/>
          <p:nvPr/>
        </p:nvSpPr>
        <p:spPr>
          <a:xfrm>
            <a:off x="2780450" y="5366050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6" name="Shape 1906"/>
          <p:cNvSpPr/>
          <p:nvPr/>
        </p:nvSpPr>
        <p:spPr>
          <a:xfrm>
            <a:off x="2780450" y="5094850"/>
            <a:ext cx="271200" cy="2712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7" name="Shape 1907"/>
          <p:cNvSpPr/>
          <p:nvPr/>
        </p:nvSpPr>
        <p:spPr>
          <a:xfrm>
            <a:off x="4436400" y="5366050"/>
            <a:ext cx="271200" cy="27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08" name="Shape 1908"/>
          <p:cNvCxnSpPr/>
          <p:nvPr/>
        </p:nvCxnSpPr>
        <p:spPr>
          <a:xfrm rot="10800000">
            <a:off x="3186350" y="4540850"/>
            <a:ext cx="10773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909" name="Shape 1909"/>
          <p:cNvSpPr txBox="1"/>
          <p:nvPr/>
        </p:nvSpPr>
        <p:spPr>
          <a:xfrm>
            <a:off x="1242275" y="303252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頻率</a:t>
            </a:r>
          </a:p>
        </p:txBody>
      </p:sp>
      <p:sp>
        <p:nvSpPr>
          <p:cNvPr id="1910" name="Shape 1910"/>
          <p:cNvSpPr txBox="1"/>
          <p:nvPr/>
        </p:nvSpPr>
        <p:spPr>
          <a:xfrm>
            <a:off x="5061375" y="5460700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得分</a:t>
            </a:r>
          </a:p>
        </p:txBody>
      </p:sp>
      <p:sp>
        <p:nvSpPr>
          <p:cNvPr id="1911" name="Shape 1911"/>
          <p:cNvSpPr txBox="1"/>
          <p:nvPr/>
        </p:nvSpPr>
        <p:spPr>
          <a:xfrm>
            <a:off x="3312912" y="3983300"/>
            <a:ext cx="776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一個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標準差</a:t>
            </a:r>
          </a:p>
        </p:txBody>
      </p:sp>
      <p:sp>
        <p:nvSpPr>
          <p:cNvPr id="1912" name="Shape 1912"/>
          <p:cNvSpPr txBox="1"/>
          <p:nvPr/>
        </p:nvSpPr>
        <p:spPr>
          <a:xfrm>
            <a:off x="-637425" y="5478012"/>
            <a:ext cx="2872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得分標準差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10.39</a:t>
            </a:r>
          </a:p>
        </p:txBody>
      </p:sp>
      <p:sp>
        <p:nvSpPr>
          <p:cNvPr id="1913" name="Shape 1913"/>
          <p:cNvSpPr txBox="1"/>
          <p:nvPr/>
        </p:nvSpPr>
        <p:spPr>
          <a:xfrm>
            <a:off x="3809825" y="5848400"/>
            <a:ext cx="776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25.39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cxnSp>
        <p:nvCxnSpPr>
          <p:cNvPr id="1914" name="Shape 1914"/>
          <p:cNvCxnSpPr/>
          <p:nvPr/>
        </p:nvCxnSpPr>
        <p:spPr>
          <a:xfrm rot="10800000">
            <a:off x="4215975" y="3490450"/>
            <a:ext cx="0" cy="21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915" name="Shape 1915"/>
          <p:cNvCxnSpPr/>
          <p:nvPr/>
        </p:nvCxnSpPr>
        <p:spPr>
          <a:xfrm rot="10800000">
            <a:off x="2133750" y="3490450"/>
            <a:ext cx="0" cy="21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916" name="Shape 1916"/>
          <p:cNvCxnSpPr/>
          <p:nvPr/>
        </p:nvCxnSpPr>
        <p:spPr>
          <a:xfrm rot="10800000">
            <a:off x="2080475" y="4540850"/>
            <a:ext cx="10773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917" name="Shape 1917"/>
          <p:cNvSpPr txBox="1"/>
          <p:nvPr/>
        </p:nvSpPr>
        <p:spPr>
          <a:xfrm>
            <a:off x="2207037" y="3983300"/>
            <a:ext cx="776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一個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標準差</a:t>
            </a:r>
          </a:p>
        </p:txBody>
      </p:sp>
      <p:sp>
        <p:nvSpPr>
          <p:cNvPr id="1918" name="Shape 1918"/>
          <p:cNvSpPr/>
          <p:nvPr/>
        </p:nvSpPr>
        <p:spPr>
          <a:xfrm>
            <a:off x="2707875" y="2021952"/>
            <a:ext cx="1542300" cy="887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發生機率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68%</a:t>
            </a:r>
          </a:p>
        </p:txBody>
      </p:sp>
      <p:sp>
        <p:nvSpPr>
          <p:cNvPr id="1919" name="Shape 1919"/>
          <p:cNvSpPr/>
          <p:nvPr/>
        </p:nvSpPr>
        <p:spPr>
          <a:xfrm rot="5400000">
            <a:off x="3011900" y="2156050"/>
            <a:ext cx="331800" cy="2171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/>
          <p:nvPr/>
        </p:nvSpPr>
        <p:spPr>
          <a:xfrm>
            <a:off x="4696175" y="3740900"/>
            <a:ext cx="2034300" cy="1167600"/>
          </a:xfrm>
          <a:prstGeom prst="wedgeRoundRectCallout">
            <a:avLst>
              <a:gd fmla="val -50005" name="adj1"/>
              <a:gd fmla="val 837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發生機率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chemeClr val="lt1"/>
                </a:solidFill>
              </a:rPr>
              <a:t>13.</a:t>
            </a:r>
            <a:r>
              <a:rPr lang="zh-TW" sz="3200">
                <a:solidFill>
                  <a:srgbClr val="FFFFFF"/>
                </a:solidFill>
              </a:rPr>
              <a:t>6</a:t>
            </a:r>
            <a:r>
              <a:rPr lang="zh-TW" sz="3200">
                <a:solidFill>
                  <a:srgbClr val="FFFFFF"/>
                </a:solidFill>
              </a:rPr>
              <a:t>%</a:t>
            </a:r>
          </a:p>
        </p:txBody>
      </p:sp>
      <p:pic>
        <p:nvPicPr>
          <p:cNvPr id="1921" name="Shape 1921"/>
          <p:cNvPicPr preferRelativeResize="0"/>
          <p:nvPr/>
        </p:nvPicPr>
        <p:blipFill rotWithShape="1">
          <a:blip r:embed="rId3">
            <a:alphaModFix/>
          </a:blip>
          <a:srcRect b="-1358" l="0" r="0" t="0"/>
          <a:stretch/>
        </p:blipFill>
        <p:spPr>
          <a:xfrm flipH="1" rot="4">
            <a:off x="6605399" y="2578245"/>
            <a:ext cx="1626571" cy="3270164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Shape 1922"/>
          <p:cNvSpPr txBox="1"/>
          <p:nvPr/>
        </p:nvSpPr>
        <p:spPr>
          <a:xfrm rot="-889638">
            <a:off x="5000184" y="2261647"/>
            <a:ext cx="3573181" cy="4006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教練！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我這次肯定能拿高分！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Shape 19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29" name="Shape 192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股票的標準差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布林線 B-Band</a:t>
            </a:r>
          </a:p>
        </p:txBody>
      </p:sp>
      <p:sp>
        <p:nvSpPr>
          <p:cNvPr id="1930" name="Shape 193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31" name="Shape 1931"/>
          <p:cNvPicPr preferRelativeResize="0"/>
          <p:nvPr/>
        </p:nvPicPr>
        <p:blipFill rotWithShape="1">
          <a:blip r:embed="rId3">
            <a:alphaModFix/>
          </a:blip>
          <a:srcRect b="15497" l="0" r="0" t="0"/>
          <a:stretch/>
        </p:blipFill>
        <p:spPr>
          <a:xfrm>
            <a:off x="0" y="2494975"/>
            <a:ext cx="9143999" cy="330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2" name="Shape 1932"/>
          <p:cNvSpPr/>
          <p:nvPr/>
        </p:nvSpPr>
        <p:spPr>
          <a:xfrm>
            <a:off x="2296400" y="5016500"/>
            <a:ext cx="1956000" cy="1030800"/>
          </a:xfrm>
          <a:prstGeom prst="wedgeRoundRectCallout">
            <a:avLst>
              <a:gd fmla="val -42706" name="adj1"/>
              <a:gd fmla="val -85181" name="adj2"/>
              <a:gd fmla="val 0" name="adj3"/>
            </a:avLst>
          </a:prstGeom>
          <a:solidFill>
            <a:srgbClr val="666666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移動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平均線</a:t>
            </a:r>
          </a:p>
        </p:txBody>
      </p:sp>
      <p:sp>
        <p:nvSpPr>
          <p:cNvPr id="1933" name="Shape 1933"/>
          <p:cNvSpPr/>
          <p:nvPr/>
        </p:nvSpPr>
        <p:spPr>
          <a:xfrm>
            <a:off x="2296400" y="2655825"/>
            <a:ext cx="2390400" cy="1030800"/>
          </a:xfrm>
          <a:prstGeom prst="wedgeRoundRectCallout">
            <a:avLst>
              <a:gd fmla="val -41869" name="adj1"/>
              <a:gd fmla="val 84350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平均數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+2個標準差</a:t>
            </a:r>
          </a:p>
        </p:txBody>
      </p:sp>
      <p:sp>
        <p:nvSpPr>
          <p:cNvPr id="1934" name="Shape 1934"/>
          <p:cNvSpPr/>
          <p:nvPr/>
        </p:nvSpPr>
        <p:spPr>
          <a:xfrm>
            <a:off x="5260175" y="1728425"/>
            <a:ext cx="2390400" cy="1030800"/>
          </a:xfrm>
          <a:prstGeom prst="wedgeRoundRectCallout">
            <a:avLst>
              <a:gd fmla="val 57571" name="adj1"/>
              <a:gd fmla="val 740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發生機率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2.1%</a:t>
            </a:r>
          </a:p>
        </p:txBody>
      </p:sp>
      <p:sp>
        <p:nvSpPr>
          <p:cNvPr id="1935" name="Shape 1935"/>
          <p:cNvSpPr/>
          <p:nvPr/>
        </p:nvSpPr>
        <p:spPr>
          <a:xfrm>
            <a:off x="7729875" y="2859175"/>
            <a:ext cx="598200" cy="596400"/>
          </a:xfrm>
          <a:prstGeom prst="roundRect">
            <a:avLst>
              <a:gd fmla="val 797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Shape 19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42" name="Shape 19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母體與樣本的算法不同</a:t>
            </a:r>
          </a:p>
        </p:txBody>
      </p:sp>
      <p:sp>
        <p:nvSpPr>
          <p:cNvPr id="1943" name="Shape 1943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母體標準差</a:t>
            </a:r>
          </a:p>
        </p:txBody>
      </p:sp>
      <p:sp>
        <p:nvSpPr>
          <p:cNvPr id="1944" name="Shape 1944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5" name="Shape 1945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6" name="Shape 194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樣本標準差</a:t>
            </a:r>
          </a:p>
        </p:txBody>
      </p:sp>
      <p:sp>
        <p:nvSpPr>
          <p:cNvPr id="1947" name="Shape 1947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http://www.linsgroup.com/Statistics/statistics.html</a:t>
            </a:r>
          </a:p>
        </p:txBody>
      </p:sp>
      <p:grpSp>
        <p:nvGrpSpPr>
          <p:cNvPr id="1948" name="Shape 1948"/>
          <p:cNvGrpSpPr/>
          <p:nvPr/>
        </p:nvGrpSpPr>
        <p:grpSpPr>
          <a:xfrm>
            <a:off x="5039174" y="5122350"/>
            <a:ext cx="3192800" cy="983050"/>
            <a:chOff x="4349324" y="5432225"/>
            <a:chExt cx="3192800" cy="983050"/>
          </a:xfrm>
        </p:grpSpPr>
        <p:sp>
          <p:nvSpPr>
            <p:cNvPr id="1949" name="Shape 1949"/>
            <p:cNvSpPr/>
            <p:nvPr/>
          </p:nvSpPr>
          <p:spPr>
            <a:xfrm>
              <a:off x="4772225" y="5542000"/>
              <a:ext cx="27699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=STDEV()</a:t>
              </a:r>
            </a:p>
          </p:txBody>
        </p:sp>
        <p:pic>
          <p:nvPicPr>
            <p:cNvPr descr="google spreadsheet.png" id="1950" name="Shape 19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9324" y="5432225"/>
              <a:ext cx="761200" cy="983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1" name="Shape 1951"/>
          <p:cNvGrpSpPr/>
          <p:nvPr/>
        </p:nvGrpSpPr>
        <p:grpSpPr>
          <a:xfrm>
            <a:off x="1037799" y="5122350"/>
            <a:ext cx="3192800" cy="983050"/>
            <a:chOff x="4349324" y="5432225"/>
            <a:chExt cx="3192800" cy="983050"/>
          </a:xfrm>
        </p:grpSpPr>
        <p:sp>
          <p:nvSpPr>
            <p:cNvPr id="1952" name="Shape 1952"/>
            <p:cNvSpPr/>
            <p:nvPr/>
          </p:nvSpPr>
          <p:spPr>
            <a:xfrm>
              <a:off x="4772225" y="5542000"/>
              <a:ext cx="27699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zh-TW" sz="3200"/>
                <a:t>=STDEV</a:t>
              </a:r>
              <a:r>
                <a:rPr b="1" lang="zh-TW" sz="3200">
                  <a:solidFill>
                    <a:srgbClr val="FF0000"/>
                  </a:solidFill>
                </a:rPr>
                <a:t>P</a:t>
              </a:r>
              <a:r>
                <a:rPr lang="zh-TW" sz="3200"/>
                <a:t>()</a:t>
              </a:r>
            </a:p>
          </p:txBody>
        </p:sp>
        <p:pic>
          <p:nvPicPr>
            <p:cNvPr descr="google spreadsheet.png" id="1953" name="Shape 19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9324" y="5432225"/>
              <a:ext cx="761200" cy="983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54" name="Shape 19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613" y="3005124"/>
            <a:ext cx="3887699" cy="1774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Shape 19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336" y="3172762"/>
            <a:ext cx="3868799" cy="1547519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Shape 1956"/>
          <p:cNvSpPr/>
          <p:nvPr/>
        </p:nvSpPr>
        <p:spPr>
          <a:xfrm>
            <a:off x="2679400" y="4136396"/>
            <a:ext cx="599400" cy="58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57" name="Shape 1957"/>
          <p:cNvSpPr/>
          <p:nvPr/>
        </p:nvSpPr>
        <p:spPr>
          <a:xfrm>
            <a:off x="6475225" y="4136400"/>
            <a:ext cx="1275900" cy="58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58" name="Shape 1958"/>
          <p:cNvSpPr txBox="1"/>
          <p:nvPr/>
        </p:nvSpPr>
        <p:spPr>
          <a:xfrm rot="-1493064">
            <a:off x="7540520" y="4633180"/>
            <a:ext cx="1065855" cy="3508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貝索校正</a:t>
            </a:r>
          </a:p>
        </p:txBody>
      </p:sp>
      <p:sp>
        <p:nvSpPr>
          <p:cNvPr id="1959" name="Shape 1959"/>
          <p:cNvSpPr/>
          <p:nvPr/>
        </p:nvSpPr>
        <p:spPr>
          <a:xfrm>
            <a:off x="4541434" y="1818150"/>
            <a:ext cx="4038900" cy="4653900"/>
          </a:xfrm>
          <a:prstGeom prst="roundRect">
            <a:avLst>
              <a:gd fmla="val 760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60" name="Shape 1960"/>
          <p:cNvSpPr/>
          <p:nvPr/>
        </p:nvSpPr>
        <p:spPr>
          <a:xfrm flipH="1" rot="7200175">
            <a:off x="7174873" y="1223299"/>
            <a:ext cx="1049307" cy="52470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Shape 19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如何選擇適當的綜合數值描述？</a:t>
            </a:r>
          </a:p>
        </p:txBody>
      </p:sp>
      <p:sp>
        <p:nvSpPr>
          <p:cNvPr id="1967" name="Shape 19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68" name="Shape 1968"/>
          <p:cNvSpPr txBox="1"/>
          <p:nvPr>
            <p:ph idx="3" type="subTitle"/>
          </p:nvPr>
        </p:nvSpPr>
        <p:spPr>
          <a:xfrm>
            <a:off x="629325" y="31034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選擇</a:t>
            </a:r>
            <a:r>
              <a:rPr lang="zh-TW"/>
              <a:t>「</a:t>
            </a:r>
            <a:r>
              <a:rPr lang="zh-TW"/>
              <a:t>五數綜合」</a:t>
            </a:r>
          </a:p>
        </p:txBody>
      </p:sp>
      <p:sp>
        <p:nvSpPr>
          <p:cNvPr id="1969" name="Shape 1969"/>
          <p:cNvSpPr txBox="1"/>
          <p:nvPr>
            <p:ph idx="1" type="body"/>
          </p:nvPr>
        </p:nvSpPr>
        <p:spPr>
          <a:xfrm>
            <a:off x="630250" y="1906422"/>
            <a:ext cx="4106700" cy="164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資料有偏斜分佈、長尾巴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資料有離群值</a:t>
            </a:r>
          </a:p>
          <a:p>
            <a:pPr indent="0" lvl="0" mar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0" name="Shape 1970"/>
          <p:cNvSpPr txBox="1"/>
          <p:nvPr>
            <p:ph idx="2" type="body"/>
          </p:nvPr>
        </p:nvSpPr>
        <p:spPr>
          <a:xfrm>
            <a:off x="4857749" y="1906417"/>
            <a:ext cx="3887700" cy="164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資料分佈對稱(常態分配)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zh-TW"/>
              <a:t>沒有離群值</a:t>
            </a:r>
          </a:p>
        </p:txBody>
      </p:sp>
      <p:sp>
        <p:nvSpPr>
          <p:cNvPr id="1971" name="Shape 1971"/>
          <p:cNvSpPr txBox="1"/>
          <p:nvPr>
            <p:ph idx="4" type="subTitle"/>
          </p:nvPr>
        </p:nvSpPr>
        <p:spPr>
          <a:xfrm>
            <a:off x="4861200" y="31034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選擇「平均數&amp;標準差」</a:t>
            </a:r>
          </a:p>
        </p:txBody>
      </p:sp>
      <p:sp>
        <p:nvSpPr>
          <p:cNvPr id="1972" name="Shape 197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Moore, D.S.、Notz, W.（2012）。統計學的世界 II</a:t>
            </a:r>
          </a:p>
        </p:txBody>
      </p:sp>
      <p:grpSp>
        <p:nvGrpSpPr>
          <p:cNvPr id="1973" name="Shape 1973"/>
          <p:cNvGrpSpPr/>
          <p:nvPr/>
        </p:nvGrpSpPr>
        <p:grpSpPr>
          <a:xfrm>
            <a:off x="1308324" y="4815775"/>
            <a:ext cx="2656212" cy="160607"/>
            <a:chOff x="436425" y="5528575"/>
            <a:chExt cx="2656212" cy="210000"/>
          </a:xfrm>
        </p:grpSpPr>
        <p:cxnSp>
          <p:nvCxnSpPr>
            <p:cNvPr id="1974" name="Shape 1974"/>
            <p:cNvCxnSpPr/>
            <p:nvPr/>
          </p:nvCxnSpPr>
          <p:spPr>
            <a:xfrm>
              <a:off x="439875" y="5738575"/>
              <a:ext cx="2649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75" name="Shape 1975"/>
            <p:cNvCxnSpPr/>
            <p:nvPr/>
          </p:nvCxnSpPr>
          <p:spPr>
            <a:xfrm>
              <a:off x="436425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76" name="Shape 1976"/>
            <p:cNvCxnSpPr/>
            <p:nvPr/>
          </p:nvCxnSpPr>
          <p:spPr>
            <a:xfrm>
              <a:off x="994250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77" name="Shape 1977"/>
            <p:cNvCxnSpPr/>
            <p:nvPr/>
          </p:nvCxnSpPr>
          <p:spPr>
            <a:xfrm>
              <a:off x="14856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78" name="Shape 1978"/>
            <p:cNvCxnSpPr/>
            <p:nvPr/>
          </p:nvCxnSpPr>
          <p:spPr>
            <a:xfrm>
              <a:off x="20434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79" name="Shape 1979"/>
            <p:cNvCxnSpPr/>
            <p:nvPr/>
          </p:nvCxnSpPr>
          <p:spPr>
            <a:xfrm>
              <a:off x="25348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80" name="Shape 1980"/>
            <p:cNvCxnSpPr/>
            <p:nvPr/>
          </p:nvCxnSpPr>
          <p:spPr>
            <a:xfrm>
              <a:off x="30926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1981" name="Shape 1981"/>
          <p:cNvGrpSpPr/>
          <p:nvPr/>
        </p:nvGrpSpPr>
        <p:grpSpPr>
          <a:xfrm>
            <a:off x="1230232" y="6244512"/>
            <a:ext cx="2656212" cy="160607"/>
            <a:chOff x="436425" y="5528575"/>
            <a:chExt cx="2656212" cy="210000"/>
          </a:xfrm>
        </p:grpSpPr>
        <p:cxnSp>
          <p:nvCxnSpPr>
            <p:cNvPr id="1982" name="Shape 1982"/>
            <p:cNvCxnSpPr/>
            <p:nvPr/>
          </p:nvCxnSpPr>
          <p:spPr>
            <a:xfrm>
              <a:off x="439875" y="5738575"/>
              <a:ext cx="2649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83" name="Shape 1983"/>
            <p:cNvCxnSpPr/>
            <p:nvPr/>
          </p:nvCxnSpPr>
          <p:spPr>
            <a:xfrm>
              <a:off x="436425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84" name="Shape 1984"/>
            <p:cNvCxnSpPr/>
            <p:nvPr/>
          </p:nvCxnSpPr>
          <p:spPr>
            <a:xfrm>
              <a:off x="994250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85" name="Shape 1985"/>
            <p:cNvCxnSpPr/>
            <p:nvPr/>
          </p:nvCxnSpPr>
          <p:spPr>
            <a:xfrm>
              <a:off x="14856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86" name="Shape 1986"/>
            <p:cNvCxnSpPr/>
            <p:nvPr/>
          </p:nvCxnSpPr>
          <p:spPr>
            <a:xfrm>
              <a:off x="20434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87" name="Shape 1987"/>
            <p:cNvCxnSpPr/>
            <p:nvPr/>
          </p:nvCxnSpPr>
          <p:spPr>
            <a:xfrm>
              <a:off x="25348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88" name="Shape 1988"/>
            <p:cNvCxnSpPr/>
            <p:nvPr/>
          </p:nvCxnSpPr>
          <p:spPr>
            <a:xfrm>
              <a:off x="30926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989" name="Shape 1989"/>
          <p:cNvSpPr/>
          <p:nvPr/>
        </p:nvSpPr>
        <p:spPr>
          <a:xfrm>
            <a:off x="1304325" y="3712082"/>
            <a:ext cx="2645350" cy="1272971"/>
          </a:xfrm>
          <a:custGeom>
            <a:pathLst>
              <a:path extrusionOk="0" h="66578" w="105814">
                <a:moveTo>
                  <a:pt x="0" y="66578"/>
                </a:moveTo>
                <a:cubicBezTo>
                  <a:pt x="5390" y="64448"/>
                  <a:pt x="22826" y="60921"/>
                  <a:pt x="32343" y="53800"/>
                </a:cubicBezTo>
                <a:cubicBezTo>
                  <a:pt x="41859" y="46679"/>
                  <a:pt x="50045" y="32570"/>
                  <a:pt x="57100" y="23852"/>
                </a:cubicBezTo>
                <a:cubicBezTo>
                  <a:pt x="64154" y="15133"/>
                  <a:pt x="66550" y="-5496"/>
                  <a:pt x="74669" y="1491"/>
                </a:cubicBezTo>
                <a:cubicBezTo>
                  <a:pt x="82788" y="8478"/>
                  <a:pt x="100623" y="55064"/>
                  <a:pt x="105814" y="65779"/>
                </a:cubicBezTo>
              </a:path>
            </a:pathLst>
          </a:cu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none"/>
          </a:ln>
        </p:spPr>
      </p:sp>
      <p:grpSp>
        <p:nvGrpSpPr>
          <p:cNvPr id="1990" name="Shape 1990"/>
          <p:cNvGrpSpPr/>
          <p:nvPr/>
        </p:nvGrpSpPr>
        <p:grpSpPr>
          <a:xfrm>
            <a:off x="5575762" y="5902250"/>
            <a:ext cx="2656212" cy="210000"/>
            <a:chOff x="436425" y="5528575"/>
            <a:chExt cx="2656212" cy="210000"/>
          </a:xfrm>
        </p:grpSpPr>
        <p:cxnSp>
          <p:nvCxnSpPr>
            <p:cNvPr id="1991" name="Shape 1991"/>
            <p:cNvCxnSpPr/>
            <p:nvPr/>
          </p:nvCxnSpPr>
          <p:spPr>
            <a:xfrm>
              <a:off x="439875" y="5738575"/>
              <a:ext cx="2649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92" name="Shape 1992"/>
            <p:cNvCxnSpPr/>
            <p:nvPr/>
          </p:nvCxnSpPr>
          <p:spPr>
            <a:xfrm>
              <a:off x="436425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93" name="Shape 1993"/>
            <p:cNvCxnSpPr/>
            <p:nvPr/>
          </p:nvCxnSpPr>
          <p:spPr>
            <a:xfrm>
              <a:off x="994250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94" name="Shape 1994"/>
            <p:cNvCxnSpPr/>
            <p:nvPr/>
          </p:nvCxnSpPr>
          <p:spPr>
            <a:xfrm>
              <a:off x="14856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95" name="Shape 1995"/>
            <p:cNvCxnSpPr/>
            <p:nvPr/>
          </p:nvCxnSpPr>
          <p:spPr>
            <a:xfrm>
              <a:off x="20434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96" name="Shape 1996"/>
            <p:cNvCxnSpPr/>
            <p:nvPr/>
          </p:nvCxnSpPr>
          <p:spPr>
            <a:xfrm>
              <a:off x="25348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97" name="Shape 1997"/>
            <p:cNvCxnSpPr/>
            <p:nvPr/>
          </p:nvCxnSpPr>
          <p:spPr>
            <a:xfrm>
              <a:off x="30926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cxnSp>
        <p:nvCxnSpPr>
          <p:cNvPr id="1998" name="Shape 1998"/>
          <p:cNvCxnSpPr/>
          <p:nvPr/>
        </p:nvCxnSpPr>
        <p:spPr>
          <a:xfrm>
            <a:off x="4700768" y="21486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999" name="Shape 1999"/>
          <p:cNvGrpSpPr/>
          <p:nvPr/>
        </p:nvGrpSpPr>
        <p:grpSpPr>
          <a:xfrm>
            <a:off x="5512213" y="4026725"/>
            <a:ext cx="2718918" cy="2039250"/>
            <a:chOff x="1329825" y="4209900"/>
            <a:chExt cx="5899150" cy="2039250"/>
          </a:xfrm>
        </p:grpSpPr>
        <p:sp>
          <p:nvSpPr>
            <p:cNvPr id="2000" name="Shape 2000"/>
            <p:cNvSpPr/>
            <p:nvPr/>
          </p:nvSpPr>
          <p:spPr>
            <a:xfrm>
              <a:off x="1329825" y="4209900"/>
              <a:ext cx="2974250" cy="2039250"/>
            </a:xfrm>
            <a:custGeom>
              <a:pathLst>
                <a:path extrusionOk="0" h="81570" w="118970">
                  <a:moveTo>
                    <a:pt x="0" y="81570"/>
                  </a:moveTo>
                  <a:cubicBezTo>
                    <a:pt x="6704" y="78710"/>
                    <a:pt x="26340" y="76673"/>
                    <a:pt x="40225" y="64413"/>
                  </a:cubicBezTo>
                  <a:cubicBezTo>
                    <a:pt x="54109" y="52153"/>
                    <a:pt x="70182" y="18745"/>
                    <a:pt x="83307" y="8010"/>
                  </a:cubicBezTo>
                  <a:cubicBezTo>
                    <a:pt x="96431" y="-2725"/>
                    <a:pt x="113026" y="1335"/>
                    <a:pt x="118970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2001" name="Shape 2001"/>
            <p:cNvSpPr/>
            <p:nvPr/>
          </p:nvSpPr>
          <p:spPr>
            <a:xfrm>
              <a:off x="4254700" y="4209900"/>
              <a:ext cx="2974275" cy="2036500"/>
            </a:xfrm>
            <a:custGeom>
              <a:pathLst>
                <a:path extrusionOk="0" h="81460" w="118971">
                  <a:moveTo>
                    <a:pt x="118971" y="81460"/>
                  </a:moveTo>
                  <a:cubicBezTo>
                    <a:pt x="112266" y="78600"/>
                    <a:pt x="92630" y="76563"/>
                    <a:pt x="78746" y="64303"/>
                  </a:cubicBezTo>
                  <a:cubicBezTo>
                    <a:pt x="64861" y="52043"/>
                    <a:pt x="48788" y="18617"/>
                    <a:pt x="35664" y="7900"/>
                  </a:cubicBezTo>
                  <a:cubicBezTo>
                    <a:pt x="22539" y="-2817"/>
                    <a:pt x="5944" y="1316"/>
                    <a:pt x="0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2002" name="Shape 2002"/>
          <p:cNvSpPr/>
          <p:nvPr/>
        </p:nvSpPr>
        <p:spPr>
          <a:xfrm flipH="1">
            <a:off x="1228125" y="5114932"/>
            <a:ext cx="2645350" cy="1272971"/>
          </a:xfrm>
          <a:custGeom>
            <a:pathLst>
              <a:path extrusionOk="0" h="66578" w="105814">
                <a:moveTo>
                  <a:pt x="0" y="66578"/>
                </a:moveTo>
                <a:cubicBezTo>
                  <a:pt x="5390" y="64448"/>
                  <a:pt x="22826" y="60921"/>
                  <a:pt x="32343" y="53800"/>
                </a:cubicBezTo>
                <a:cubicBezTo>
                  <a:pt x="41859" y="46679"/>
                  <a:pt x="50045" y="32570"/>
                  <a:pt x="57100" y="23852"/>
                </a:cubicBezTo>
                <a:cubicBezTo>
                  <a:pt x="64154" y="15133"/>
                  <a:pt x="66550" y="-5496"/>
                  <a:pt x="74669" y="1491"/>
                </a:cubicBezTo>
                <a:cubicBezTo>
                  <a:pt x="82788" y="8478"/>
                  <a:pt x="100623" y="55064"/>
                  <a:pt x="105814" y="65779"/>
                </a:cubicBezTo>
              </a:path>
            </a:pathLst>
          </a:cu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資料的中心：均值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實作：均值的計算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資料的離度：分散性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實作：五數綜合的計算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實作：五數綜合的繪圖</a:t>
            </a:r>
          </a:p>
        </p:txBody>
      </p:sp>
      <p:sp>
        <p:nvSpPr>
          <p:cNvPr id="251" name="Shape 2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本週課程大綱</a:t>
            </a:r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53" name="Shape 25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idx="2" type="body"/>
          </p:nvPr>
        </p:nvSpPr>
        <p:spPr>
          <a:xfrm>
            <a:off x="4320550" y="1791150"/>
            <a:ext cx="47496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AutoNum type="arabicPeriod" startAt="6"/>
            </a:pPr>
            <a:r>
              <a:rPr lang="zh-TW"/>
              <a:t>資料的離度：變動性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AutoNum type="arabicPeriod" startAt="6"/>
            </a:pPr>
            <a:r>
              <a:rPr lang="zh-TW"/>
              <a:t>實作：變異數與標準差的計算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AutoNum type="arabicPeriod" startAt="6"/>
            </a:pPr>
            <a:r>
              <a:rPr lang="zh-TW"/>
              <a:t>練習：不同年齡對網路郵局的滿意度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Shape 2008"/>
          <p:cNvSpPr/>
          <p:nvPr/>
        </p:nvSpPr>
        <p:spPr>
          <a:xfrm rot="-5400000">
            <a:off x="4047275" y="43564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9" name="Shape 2009"/>
          <p:cNvSpPr/>
          <p:nvPr/>
        </p:nvSpPr>
        <p:spPr>
          <a:xfrm rot="-5400000">
            <a:off x="4047275" y="2780325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0" name="Shape 20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資料敘述級的步驟</a:t>
            </a:r>
          </a:p>
        </p:txBody>
      </p:sp>
      <p:sp>
        <p:nvSpPr>
          <p:cNvPr id="2011" name="Shape 20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12" name="Shape 201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3" name="Shape 2013"/>
          <p:cNvSpPr/>
          <p:nvPr/>
        </p:nvSpPr>
        <p:spPr>
          <a:xfrm>
            <a:off x="1168475" y="5226350"/>
            <a:ext cx="6807000" cy="100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離度 (變化數值)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      分散性(五數綜合)、變動性(變異數、標準差)</a:t>
            </a:r>
          </a:p>
        </p:txBody>
      </p:sp>
      <p:sp>
        <p:nvSpPr>
          <p:cNvPr id="2014" name="Shape 2014"/>
          <p:cNvSpPr/>
          <p:nvPr/>
        </p:nvSpPr>
        <p:spPr>
          <a:xfrm>
            <a:off x="1168475" y="3656575"/>
            <a:ext cx="6807000" cy="100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均值 (代表數值)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平均數、中位數、眾數</a:t>
            </a:r>
          </a:p>
        </p:txBody>
      </p:sp>
      <p:sp>
        <p:nvSpPr>
          <p:cNvPr id="2015" name="Shape 2015"/>
          <p:cNvSpPr/>
          <p:nvPr/>
        </p:nvSpPr>
        <p:spPr>
          <a:xfrm>
            <a:off x="1168475" y="2191250"/>
            <a:ext cx="6807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統計圖表 (全貌概況)</a:t>
            </a:r>
          </a:p>
        </p:txBody>
      </p:sp>
      <p:sp>
        <p:nvSpPr>
          <p:cNvPr id="2016" name="Shape 2016"/>
          <p:cNvSpPr/>
          <p:nvPr/>
        </p:nvSpPr>
        <p:spPr>
          <a:xfrm>
            <a:off x="476260" y="1951100"/>
            <a:ext cx="1243800" cy="1243800"/>
          </a:xfrm>
          <a:prstGeom prst="ellipse">
            <a:avLst/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descr="[Slide] Bar Chart 長條圖 Slide" id="2017" name="Shape 20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50" y="2153905"/>
            <a:ext cx="838200" cy="838188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Shape 2018"/>
          <p:cNvSpPr/>
          <p:nvPr/>
        </p:nvSpPr>
        <p:spPr>
          <a:xfrm>
            <a:off x="476260" y="3512525"/>
            <a:ext cx="1243800" cy="1243800"/>
          </a:xfrm>
          <a:prstGeom prst="ellipse">
            <a:avLst/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019" name="Shape 2019"/>
          <p:cNvSpPr/>
          <p:nvPr/>
        </p:nvSpPr>
        <p:spPr>
          <a:xfrm>
            <a:off x="476260" y="5086200"/>
            <a:ext cx="1243800" cy="12438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id="2020" name="Shape 20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50" y="3741609"/>
            <a:ext cx="838199" cy="838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1" name="Shape 2021"/>
          <p:cNvGrpSpPr/>
          <p:nvPr/>
        </p:nvGrpSpPr>
        <p:grpSpPr>
          <a:xfrm>
            <a:off x="679069" y="5472534"/>
            <a:ext cx="838150" cy="471131"/>
            <a:chOff x="679050" y="5356525"/>
            <a:chExt cx="1088225" cy="611700"/>
          </a:xfrm>
        </p:grpSpPr>
        <p:cxnSp>
          <p:nvCxnSpPr>
            <p:cNvPr id="2022" name="Shape 2022"/>
            <p:cNvCxnSpPr/>
            <p:nvPr/>
          </p:nvCxnSpPr>
          <p:spPr>
            <a:xfrm>
              <a:off x="679050" y="5356525"/>
              <a:ext cx="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023" name="Shape 2023"/>
            <p:cNvCxnSpPr/>
            <p:nvPr/>
          </p:nvCxnSpPr>
          <p:spPr>
            <a:xfrm>
              <a:off x="1755400" y="5356525"/>
              <a:ext cx="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024" name="Shape 2024"/>
            <p:cNvCxnSpPr/>
            <p:nvPr/>
          </p:nvCxnSpPr>
          <p:spPr>
            <a:xfrm>
              <a:off x="702575" y="5650600"/>
              <a:ext cx="10647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dash"/>
              <a:round/>
              <a:headEnd len="lg" w="lg" type="triangle"/>
              <a:tailEnd len="lg" w="lg" type="triangle"/>
            </a:ln>
          </p:spPr>
        </p:cxn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Shape 20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31" name="Shape 2031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實作：變異數與標準差的計算</a:t>
            </a:r>
          </a:p>
        </p:txBody>
      </p:sp>
      <p:sp>
        <p:nvSpPr>
          <p:cNvPr id="2032" name="Shape 203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7.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Shape 20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39" name="Shape 2039"/>
          <p:cNvSpPr txBox="1"/>
          <p:nvPr>
            <p:ph idx="4294967295"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哪一種車價格變動大？</a:t>
            </a:r>
          </a:p>
        </p:txBody>
      </p:sp>
      <p:sp>
        <p:nvSpPr>
          <p:cNvPr id="2040" name="Shape 204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1" name="Shape 2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00" y="1718949"/>
            <a:ext cx="6816799" cy="37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Shape 2042"/>
          <p:cNvSpPr txBox="1"/>
          <p:nvPr/>
        </p:nvSpPr>
        <p:spPr>
          <a:xfrm>
            <a:off x="0" y="5662587"/>
            <a:ext cx="9144000" cy="67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「我</a:t>
            </a:r>
            <a:r>
              <a:rPr b="1" lang="zh-TW" sz="3200">
                <a:solidFill>
                  <a:srgbClr val="FFFFFF"/>
                </a:solidFill>
              </a:rPr>
              <a:t>只想買進貨價格穩定的車子種類。</a:t>
            </a:r>
            <a:r>
              <a:rPr b="1" lang="zh-TW" sz="3200">
                <a:solidFill>
                  <a:srgbClr val="FFFFFF"/>
                </a:solidFill>
              </a:rPr>
              <a:t>」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Shape 2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12" y="618500"/>
            <a:ext cx="4286250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Shape 20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50" name="Shape 205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1" name="Shape 2051"/>
          <p:cNvSpPr txBox="1"/>
          <p:nvPr>
            <p:ph idx="4294967295" type="body"/>
          </p:nvPr>
        </p:nvSpPr>
        <p:spPr>
          <a:xfrm>
            <a:off x="4922100" y="2641625"/>
            <a:ext cx="3745800" cy="273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汽車案例數量：100筆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卡車案例筆數：40筆</a:t>
            </a:r>
          </a:p>
        </p:txBody>
      </p:sp>
      <p:sp>
        <p:nvSpPr>
          <p:cNvPr id="2052" name="Shape 2052"/>
          <p:cNvSpPr txBox="1"/>
          <p:nvPr>
            <p:ph idx="4294967295" type="title"/>
          </p:nvPr>
        </p:nvSpPr>
        <p:spPr>
          <a:xfrm>
            <a:off x="4922100" y="1485175"/>
            <a:ext cx="38511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汽車跟卡車的價格</a:t>
            </a:r>
          </a:p>
        </p:txBody>
      </p:sp>
      <p:sp>
        <p:nvSpPr>
          <p:cNvPr id="2053" name="Shape 2053"/>
          <p:cNvSpPr/>
          <p:nvPr/>
        </p:nvSpPr>
        <p:spPr>
          <a:xfrm>
            <a:off x="882500" y="2009550"/>
            <a:ext cx="2281500" cy="3799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2054" name="Shape 2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56100" y="3890824"/>
            <a:ext cx="2354100" cy="25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Shape 20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7522" y="4947572"/>
            <a:ext cx="2354100" cy="12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Shape 2056"/>
          <p:cNvSpPr/>
          <p:nvPr/>
        </p:nvSpPr>
        <p:spPr>
          <a:xfrm>
            <a:off x="5288900" y="5372825"/>
            <a:ext cx="1132650" cy="1132650"/>
          </a:xfrm>
          <a:prstGeom prst="irregularSeal2">
            <a:avLst/>
          </a:prstGeom>
          <a:solidFill>
            <a:srgbClr val="FFFF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2057" name="Shape 2057"/>
          <p:cNvSpPr txBox="1"/>
          <p:nvPr/>
        </p:nvSpPr>
        <p:spPr>
          <a:xfrm rot="-1597020">
            <a:off x="5365014" y="5575962"/>
            <a:ext cx="887898" cy="804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</a:rPr>
              <a:t>PK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64" name="Shape 2064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插入汽車</a:t>
            </a:r>
            <a:r>
              <a:rPr lang="zh-TW" u="sng"/>
              <a:t>變異數</a:t>
            </a:r>
            <a:r>
              <a:rPr lang="zh-TW"/>
              <a:t>的公式與資料範圍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插入汽車</a:t>
            </a:r>
            <a:r>
              <a:rPr lang="zh-TW" u="sng"/>
              <a:t>標準差</a:t>
            </a:r>
            <a:r>
              <a:rPr lang="zh-TW"/>
              <a:t>的公式與資料範圍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插入卡車的</a:t>
            </a:r>
            <a:r>
              <a:rPr lang="zh-TW" u="sng"/>
              <a:t>變異數</a:t>
            </a:r>
            <a:r>
              <a:rPr lang="zh-TW"/>
              <a:t>與</a:t>
            </a:r>
            <a:r>
              <a:rPr lang="zh-TW" u="sng"/>
              <a:t>標準差</a:t>
            </a:r>
            <a:br>
              <a:rPr lang="zh-TW" u="sng"/>
            </a:br>
            <a:r>
              <a:rPr lang="zh-TW"/>
              <a:t>的公式與資料範圍</a:t>
            </a:r>
          </a:p>
        </p:txBody>
      </p:sp>
      <p:sp>
        <p:nvSpPr>
          <p:cNvPr id="2065" name="Shape 206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W05-d.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變異數與標準差的計算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Shape 2071"/>
          <p:cNvPicPr preferRelativeResize="0"/>
          <p:nvPr/>
        </p:nvPicPr>
        <p:blipFill rotWithShape="1">
          <a:blip r:embed="rId3">
            <a:alphaModFix/>
          </a:blip>
          <a:srcRect b="0" l="0" r="49186" t="0"/>
          <a:stretch/>
        </p:blipFill>
        <p:spPr>
          <a:xfrm>
            <a:off x="4352925" y="1791150"/>
            <a:ext cx="4646423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72" name="Shape 2072"/>
          <p:cNvSpPr txBox="1"/>
          <p:nvPr>
            <p:ph idx="1" type="body"/>
          </p:nvPr>
        </p:nvSpPr>
        <p:spPr>
          <a:xfrm>
            <a:off x="713250" y="1791150"/>
            <a:ext cx="3116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</a:t>
            </a:r>
            <a:r>
              <a:rPr lang="zh-TW"/>
              <a:t>變異數</a:t>
            </a:r>
            <a:r>
              <a:rPr lang="zh-TW"/>
              <a:t>」</a:t>
            </a:r>
            <a:br>
              <a:rPr lang="zh-TW"/>
            </a:br>
            <a:r>
              <a:rPr lang="zh-TW"/>
              <a:t>旁邊的空格 (E17)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點選「公式列」</a:t>
            </a:r>
            <a:br>
              <a:rPr lang="zh-TW"/>
            </a:br>
            <a:r>
              <a:rPr lang="zh-TW"/>
              <a:t>的空白處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輸入公式：</a:t>
            </a:r>
          </a:p>
        </p:txBody>
      </p:sp>
      <p:sp>
        <p:nvSpPr>
          <p:cNvPr id="2073" name="Shape 20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074" name="Shape 20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</a:t>
            </a:r>
            <a:r>
              <a:rPr lang="zh-TW"/>
              <a:t>. 插入</a:t>
            </a:r>
            <a:r>
              <a:rPr lang="zh-TW" u="sng"/>
              <a:t>變異數</a:t>
            </a:r>
            <a:r>
              <a:rPr lang="zh-TW"/>
              <a:t>的公式與資料範圍</a:t>
            </a:r>
          </a:p>
        </p:txBody>
      </p:sp>
      <p:sp>
        <p:nvSpPr>
          <p:cNvPr id="2075" name="Shape 207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6" name="Shape 2076"/>
          <p:cNvSpPr/>
          <p:nvPr/>
        </p:nvSpPr>
        <p:spPr>
          <a:xfrm>
            <a:off x="7790700" y="4169675"/>
            <a:ext cx="12795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077" name="Shape 2077"/>
          <p:cNvSpPr/>
          <p:nvPr/>
        </p:nvSpPr>
        <p:spPr>
          <a:xfrm>
            <a:off x="4674425" y="2589575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078" name="Shape 2078"/>
          <p:cNvSpPr/>
          <p:nvPr/>
        </p:nvSpPr>
        <p:spPr>
          <a:xfrm>
            <a:off x="7967025" y="4816400"/>
            <a:ext cx="773400" cy="763500"/>
          </a:xfrm>
          <a:prstGeom prst="wedgeEllipseCallout">
            <a:avLst>
              <a:gd fmla="val 16583" name="adj1"/>
              <a:gd fmla="val -831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079" name="Shape 2079"/>
          <p:cNvSpPr/>
          <p:nvPr/>
        </p:nvSpPr>
        <p:spPr>
          <a:xfrm>
            <a:off x="5322575" y="15696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080" name="Shape 2080"/>
          <p:cNvSpPr/>
          <p:nvPr/>
        </p:nvSpPr>
        <p:spPr>
          <a:xfrm>
            <a:off x="329175" y="4311075"/>
            <a:ext cx="45429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=</a:t>
            </a:r>
            <a:r>
              <a:rPr lang="zh-TW" sz="3200"/>
              <a:t>VAR</a:t>
            </a:r>
            <a:r>
              <a:rPr lang="zh-TW" sz="3200"/>
              <a:t>(</a:t>
            </a:r>
            <a:r>
              <a:rPr lang="zh-TW" sz="3200">
                <a:solidFill>
                  <a:srgbClr val="FF9900"/>
                </a:solidFill>
              </a:rPr>
              <a:t>A2:A101</a:t>
            </a:r>
            <a:r>
              <a:rPr lang="zh-TW" sz="3200"/>
              <a:t>)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Shape 2086"/>
          <p:cNvPicPr preferRelativeResize="0"/>
          <p:nvPr/>
        </p:nvPicPr>
        <p:blipFill rotWithShape="1">
          <a:blip r:embed="rId3">
            <a:alphaModFix/>
          </a:blip>
          <a:srcRect b="0" l="0" r="49186" t="0"/>
          <a:stretch/>
        </p:blipFill>
        <p:spPr>
          <a:xfrm>
            <a:off x="4352925" y="1791150"/>
            <a:ext cx="4646423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87" name="Shape 2087"/>
          <p:cNvSpPr txBox="1"/>
          <p:nvPr>
            <p:ph idx="1" type="body"/>
          </p:nvPr>
        </p:nvSpPr>
        <p:spPr>
          <a:xfrm>
            <a:off x="713250" y="1791150"/>
            <a:ext cx="3116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</a:t>
            </a:r>
            <a:r>
              <a:rPr lang="zh-TW"/>
              <a:t>標準差</a:t>
            </a:r>
            <a:r>
              <a:rPr lang="zh-TW"/>
              <a:t>」</a:t>
            </a:r>
            <a:br>
              <a:rPr lang="zh-TW"/>
            </a:br>
            <a:r>
              <a:rPr lang="zh-TW"/>
              <a:t>旁邊的空格 (E18)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點選「公式列」</a:t>
            </a:r>
            <a:br>
              <a:rPr lang="zh-TW"/>
            </a:br>
            <a:r>
              <a:rPr lang="zh-TW"/>
              <a:t>的空白處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輸入公式：</a:t>
            </a:r>
          </a:p>
        </p:txBody>
      </p:sp>
      <p:sp>
        <p:nvSpPr>
          <p:cNvPr id="2088" name="Shape 20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089" name="Shape 20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</a:t>
            </a:r>
            <a:r>
              <a:rPr lang="zh-TW"/>
              <a:t>. 插入</a:t>
            </a:r>
            <a:r>
              <a:rPr lang="zh-TW" u="sng"/>
              <a:t>標準差</a:t>
            </a:r>
            <a:r>
              <a:rPr lang="zh-TW"/>
              <a:t>的</a:t>
            </a:r>
            <a:r>
              <a:rPr lang="zh-TW"/>
              <a:t>公式與資料範圍</a:t>
            </a:r>
          </a:p>
        </p:txBody>
      </p:sp>
      <p:sp>
        <p:nvSpPr>
          <p:cNvPr id="2090" name="Shape 209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1" name="Shape 2091"/>
          <p:cNvSpPr/>
          <p:nvPr/>
        </p:nvSpPr>
        <p:spPr>
          <a:xfrm>
            <a:off x="7790700" y="4398275"/>
            <a:ext cx="12795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092" name="Shape 2092"/>
          <p:cNvSpPr/>
          <p:nvPr/>
        </p:nvSpPr>
        <p:spPr>
          <a:xfrm>
            <a:off x="4674425" y="2589575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093" name="Shape 2093"/>
          <p:cNvSpPr/>
          <p:nvPr/>
        </p:nvSpPr>
        <p:spPr>
          <a:xfrm>
            <a:off x="7967025" y="5045000"/>
            <a:ext cx="773400" cy="763500"/>
          </a:xfrm>
          <a:prstGeom prst="wedgeEllipseCallout">
            <a:avLst>
              <a:gd fmla="val 16583" name="adj1"/>
              <a:gd fmla="val -831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094" name="Shape 2094"/>
          <p:cNvSpPr/>
          <p:nvPr/>
        </p:nvSpPr>
        <p:spPr>
          <a:xfrm>
            <a:off x="5322575" y="15696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095" name="Shape 2095"/>
          <p:cNvSpPr/>
          <p:nvPr/>
        </p:nvSpPr>
        <p:spPr>
          <a:xfrm>
            <a:off x="329175" y="4311075"/>
            <a:ext cx="45429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=</a:t>
            </a:r>
            <a:r>
              <a:rPr lang="zh-TW" sz="3200"/>
              <a:t>STDEV(</a:t>
            </a:r>
            <a:r>
              <a:rPr lang="zh-TW" sz="3200">
                <a:solidFill>
                  <a:srgbClr val="FF9900"/>
                </a:solidFill>
              </a:rPr>
              <a:t>A2:A101</a:t>
            </a:r>
            <a:r>
              <a:rPr lang="zh-TW" sz="3200"/>
              <a:t>)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Shape 2101"/>
          <p:cNvPicPr preferRelativeResize="0"/>
          <p:nvPr/>
        </p:nvPicPr>
        <p:blipFill rotWithShape="1">
          <a:blip r:embed="rId3">
            <a:alphaModFix/>
          </a:blip>
          <a:srcRect b="0" l="0" r="32514" t="0"/>
          <a:stretch/>
        </p:blipFill>
        <p:spPr>
          <a:xfrm>
            <a:off x="2973200" y="1765800"/>
            <a:ext cx="6170800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02" name="Shape 2102"/>
          <p:cNvSpPr txBox="1"/>
          <p:nvPr>
            <p:ph idx="1" type="body"/>
          </p:nvPr>
        </p:nvSpPr>
        <p:spPr>
          <a:xfrm>
            <a:off x="393400" y="1791150"/>
            <a:ext cx="24243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卡車變異數</a:t>
            </a:r>
            <a:br>
              <a:rPr lang="zh-TW"/>
            </a:br>
            <a:r>
              <a:rPr lang="zh-TW"/>
              <a:t>H17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卡車標準差H18</a:t>
            </a:r>
          </a:p>
        </p:txBody>
      </p:sp>
      <p:sp>
        <p:nvSpPr>
          <p:cNvPr id="2103" name="Shape 21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104" name="Shape 21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</a:t>
            </a:r>
            <a:r>
              <a:rPr lang="zh-TW"/>
              <a:t>. </a:t>
            </a:r>
            <a:r>
              <a:rPr lang="zh-TW"/>
              <a:t>插入卡車的</a:t>
            </a:r>
            <a:r>
              <a:rPr lang="zh-TW" u="sng"/>
              <a:t>變異數</a:t>
            </a:r>
            <a:r>
              <a:rPr lang="zh-TW"/>
              <a:t>與</a:t>
            </a:r>
            <a:r>
              <a:rPr lang="zh-TW" u="sng"/>
              <a:t>標準差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的</a:t>
            </a:r>
            <a:r>
              <a:rPr lang="zh-TW"/>
              <a:t>公式與資料範圍</a:t>
            </a:r>
          </a:p>
        </p:txBody>
      </p:sp>
      <p:sp>
        <p:nvSpPr>
          <p:cNvPr id="2105" name="Shape 210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6" name="Shape 2106"/>
          <p:cNvSpPr/>
          <p:nvPr/>
        </p:nvSpPr>
        <p:spPr>
          <a:xfrm>
            <a:off x="7631200" y="4265350"/>
            <a:ext cx="1279500" cy="59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107" name="Shape 2107"/>
          <p:cNvSpPr/>
          <p:nvPr/>
        </p:nvSpPr>
        <p:spPr>
          <a:xfrm>
            <a:off x="329175" y="3098950"/>
            <a:ext cx="39345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=</a:t>
            </a:r>
            <a:r>
              <a:rPr lang="zh-TW" sz="3200"/>
              <a:t>VAR(</a:t>
            </a:r>
            <a:r>
              <a:rPr lang="zh-TW" sz="3200">
                <a:solidFill>
                  <a:srgbClr val="FF9900"/>
                </a:solidFill>
              </a:rPr>
              <a:t>B</a:t>
            </a:r>
            <a:r>
              <a:rPr lang="zh-TW" sz="3200">
                <a:solidFill>
                  <a:srgbClr val="FF9900"/>
                </a:solidFill>
              </a:rPr>
              <a:t>2:B41</a:t>
            </a:r>
            <a:r>
              <a:rPr lang="zh-TW" sz="3200"/>
              <a:t>)</a:t>
            </a:r>
          </a:p>
        </p:txBody>
      </p:sp>
      <p:sp>
        <p:nvSpPr>
          <p:cNvPr id="2108" name="Shape 2108"/>
          <p:cNvSpPr/>
          <p:nvPr/>
        </p:nvSpPr>
        <p:spPr>
          <a:xfrm>
            <a:off x="329175" y="5236100"/>
            <a:ext cx="39345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=</a:t>
            </a:r>
            <a:r>
              <a:rPr lang="zh-TW" sz="3200"/>
              <a:t>STDEV(</a:t>
            </a:r>
            <a:r>
              <a:rPr lang="zh-TW" sz="3200">
                <a:solidFill>
                  <a:srgbClr val="FF9900"/>
                </a:solidFill>
              </a:rPr>
              <a:t>B2:B41</a:t>
            </a:r>
            <a:r>
              <a:rPr lang="zh-TW" sz="3200"/>
              <a:t>)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Shape 211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W05-d.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變異數與標準差的計算</a:t>
            </a:r>
          </a:p>
        </p:txBody>
      </p:sp>
      <p:sp>
        <p:nvSpPr>
          <p:cNvPr id="2115" name="Shape 2115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6" name="Shape 2116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上機實作</a:t>
            </a:r>
          </a:p>
        </p:txBody>
      </p:sp>
      <p:sp>
        <p:nvSpPr>
          <p:cNvPr id="2117" name="Shape 2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2118" name="Shape 2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862" y="1783075"/>
            <a:ext cx="5290284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Shape 2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875" y="1369925"/>
            <a:ext cx="1422675" cy="14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Shape 2120"/>
          <p:cNvSpPr/>
          <p:nvPr/>
        </p:nvSpPr>
        <p:spPr>
          <a:xfrm>
            <a:off x="3880875" y="5150975"/>
            <a:ext cx="4480500" cy="76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121" name="Shape 2121"/>
          <p:cNvSpPr/>
          <p:nvPr/>
        </p:nvSpPr>
        <p:spPr>
          <a:xfrm>
            <a:off x="1124450" y="4827175"/>
            <a:ext cx="2133600" cy="1173000"/>
          </a:xfrm>
          <a:prstGeom prst="wedgeRoundRectCallout">
            <a:avLst>
              <a:gd fmla="val 69969" name="adj1"/>
              <a:gd fmla="val 328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變異數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標準差</a:t>
            </a:r>
          </a:p>
        </p:txBody>
      </p:sp>
      <p:sp>
        <p:nvSpPr>
          <p:cNvPr id="2122" name="Shape 2122"/>
          <p:cNvSpPr/>
          <p:nvPr/>
        </p:nvSpPr>
        <p:spPr>
          <a:xfrm>
            <a:off x="3641100" y="3528125"/>
            <a:ext cx="1345500" cy="47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123" name="Shape 2123"/>
          <p:cNvSpPr/>
          <p:nvPr/>
        </p:nvSpPr>
        <p:spPr>
          <a:xfrm>
            <a:off x="4775525" y="2431312"/>
            <a:ext cx="1542300" cy="763500"/>
          </a:xfrm>
          <a:prstGeom prst="wedgeRoundRectCallout">
            <a:avLst>
              <a:gd fmla="val -64576" name="adj1"/>
              <a:gd fmla="val 6883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公式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Shape 21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30" name="Shape 213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練習：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不同年齡對網路郵局的滿意度</a:t>
            </a:r>
          </a:p>
        </p:txBody>
      </p:sp>
      <p:sp>
        <p:nvSpPr>
          <p:cNvPr id="2131" name="Shape 21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8.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資料的中心：均值</a:t>
            </a:r>
          </a:p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62" name="Shape 26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1.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Shape 2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49" y="1249750"/>
            <a:ext cx="4502574" cy="44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Shape 21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39" name="Shape 213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http://data.gov.tw/node/6251</a:t>
            </a:r>
          </a:p>
        </p:txBody>
      </p:sp>
      <p:sp>
        <p:nvSpPr>
          <p:cNvPr id="2140" name="Shape 2140"/>
          <p:cNvSpPr txBox="1"/>
          <p:nvPr>
            <p:ph idx="4294967295" type="body"/>
          </p:nvPr>
        </p:nvSpPr>
        <p:spPr>
          <a:xfrm>
            <a:off x="4922100" y="2641625"/>
            <a:ext cx="3745800" cy="273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20-未滿30歲：45</a:t>
            </a:r>
            <a:r>
              <a:rPr lang="zh-TW">
                <a:solidFill>
                  <a:schemeClr val="lt1"/>
                </a:solidFill>
              </a:rPr>
              <a:t>筆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30-未滿40歲：51</a:t>
            </a:r>
            <a:r>
              <a:rPr lang="zh-TW">
                <a:solidFill>
                  <a:schemeClr val="lt1"/>
                </a:solidFill>
              </a:rPr>
              <a:t>筆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40-未滿50歲：47</a:t>
            </a:r>
            <a:r>
              <a:rPr lang="zh-TW">
                <a:solidFill>
                  <a:schemeClr val="lt1"/>
                </a:solidFill>
              </a:rPr>
              <a:t>筆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50-未滿60歲：47</a:t>
            </a:r>
            <a:r>
              <a:rPr lang="zh-TW">
                <a:solidFill>
                  <a:schemeClr val="lt1"/>
                </a:solidFill>
              </a:rPr>
              <a:t>筆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60-未滿65歲：16</a:t>
            </a:r>
            <a:r>
              <a:rPr lang="zh-TW">
                <a:solidFill>
                  <a:schemeClr val="lt1"/>
                </a:solidFill>
              </a:rPr>
              <a:t>筆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65歲及以上：34筆</a:t>
            </a:r>
          </a:p>
        </p:txBody>
      </p:sp>
      <p:sp>
        <p:nvSpPr>
          <p:cNvPr id="2141" name="Shape 2141"/>
          <p:cNvSpPr txBox="1"/>
          <p:nvPr>
            <p:ph idx="4294967295" type="title"/>
          </p:nvPr>
        </p:nvSpPr>
        <p:spPr>
          <a:xfrm>
            <a:off x="4922100" y="1485175"/>
            <a:ext cx="38511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104年度 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不同年齡民眾對於 網路郵局滿意度</a:t>
            </a:r>
          </a:p>
        </p:txBody>
      </p:sp>
      <p:pic>
        <p:nvPicPr>
          <p:cNvPr id="2142" name="Shape 2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600" y="3934025"/>
            <a:ext cx="1715850" cy="17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Shape 2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49" name="Shape 2149"/>
          <p:cNvSpPr txBox="1"/>
          <p:nvPr>
            <p:ph idx="1" type="body"/>
          </p:nvPr>
        </p:nvSpPr>
        <p:spPr>
          <a:xfrm>
            <a:off x="3466225" y="1783075"/>
            <a:ext cx="52017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計算不同年齡層的均值與離度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均值：平均數、中位數、眾數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五數綜合：</a:t>
            </a:r>
            <a:br>
              <a:rPr lang="zh-TW"/>
            </a:br>
            <a:r>
              <a:rPr lang="zh-TW"/>
              <a:t>最大值、最小值、全距</a:t>
            </a:r>
            <a:br>
              <a:rPr lang="zh-TW"/>
            </a:br>
            <a:r>
              <a:rPr lang="zh-TW"/>
              <a:t>上四分位數Q3、下四分位數Q1、</a:t>
            </a:r>
            <a:br>
              <a:rPr lang="zh-TW"/>
            </a:br>
            <a:r>
              <a:rPr lang="zh-TW"/>
              <a:t>內四分位距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變動性：變異數、標準差</a:t>
            </a:r>
          </a:p>
        </p:txBody>
      </p:sp>
      <p:sp>
        <p:nvSpPr>
          <p:cNvPr id="2150" name="Shape 215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W05-e. </a:t>
            </a:r>
            <a:r>
              <a:rPr lang="zh-TW">
                <a:solidFill>
                  <a:schemeClr val="dk1"/>
                </a:solidFill>
              </a:rPr>
              <a:t>不同年齡對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網路郵局的滿意度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Shape 2156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7" name="Shape 21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58" name="Shape 215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W05-e. 不同年齡對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網路郵局的滿意度</a:t>
            </a:r>
          </a:p>
        </p:txBody>
      </p:sp>
      <p:sp>
        <p:nvSpPr>
          <p:cNvPr id="2159" name="Shape 2159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課後作業</a:t>
            </a:r>
          </a:p>
        </p:txBody>
      </p:sp>
      <p:pic>
        <p:nvPicPr>
          <p:cNvPr id="2160" name="Shape 2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200" y="2571305"/>
            <a:ext cx="5409599" cy="3135332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161" name="Shape 2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875" y="1413225"/>
            <a:ext cx="1422675" cy="14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Shape 2162"/>
          <p:cNvSpPr/>
          <p:nvPr/>
        </p:nvSpPr>
        <p:spPr>
          <a:xfrm>
            <a:off x="3615075" y="3492275"/>
            <a:ext cx="4869600" cy="1664400"/>
          </a:xfrm>
          <a:prstGeom prst="roundRect">
            <a:avLst>
              <a:gd fmla="val 1022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Shape 2168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黑心企業？</a:t>
            </a:r>
          </a:p>
        </p:txBody>
      </p:sp>
      <p:sp>
        <p:nvSpPr>
          <p:cNvPr id="270" name="Shape 27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Griffiths, D.（2009）。深入淺出統計學</a:t>
            </a:r>
          </a:p>
        </p:txBody>
      </p:sp>
      <p:pic>
        <p:nvPicPr>
          <p:cNvPr descr="slide user administrator blue admin account profile people human"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625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027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3264375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員工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$500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4831562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員工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$500</a:t>
            </a:r>
          </a:p>
        </p:txBody>
      </p:sp>
      <p:sp>
        <p:nvSpPr>
          <p:cNvPr id="275" name="Shape 275"/>
          <p:cNvSpPr/>
          <p:nvPr/>
        </p:nvSpPr>
        <p:spPr>
          <a:xfrm>
            <a:off x="3161625" y="1951875"/>
            <a:ext cx="2428200" cy="1431000"/>
          </a:xfrm>
          <a:prstGeom prst="wedgeRoundRectCallout">
            <a:avLst>
              <a:gd fmla="val -17745" name="adj1"/>
              <a:gd fmla="val 7549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週薪均值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0000"/>
                </a:solidFill>
              </a:rPr>
              <a:t>2500美元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我們要加薪！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黑心企業？</a:t>
            </a:r>
          </a:p>
        </p:txBody>
      </p:sp>
      <p:sp>
        <p:nvSpPr>
          <p:cNvPr id="283" name="Shape 28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Griffiths, D.（2009）。深入淺出統計學</a:t>
            </a:r>
          </a:p>
        </p:txBody>
      </p:sp>
      <p:pic>
        <p:nvPicPr>
          <p:cNvPr descr="slide user executive red account profile people human"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50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625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027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3264375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員工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$500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4831562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員工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$500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882975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經理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$</a:t>
            </a:r>
            <a:r>
              <a:rPr lang="zh-TW" sz="2400"/>
              <a:t>4500</a:t>
            </a:r>
          </a:p>
        </p:txBody>
      </p:sp>
      <p:sp>
        <p:nvSpPr>
          <p:cNvPr id="290" name="Shape 290"/>
          <p:cNvSpPr/>
          <p:nvPr/>
        </p:nvSpPr>
        <p:spPr>
          <a:xfrm>
            <a:off x="733450" y="1951875"/>
            <a:ext cx="2428200" cy="1431000"/>
          </a:xfrm>
          <a:prstGeom prst="wedgeRoundRectCallout">
            <a:avLst>
              <a:gd fmla="val -17745" name="adj1"/>
              <a:gd fmla="val 7549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週薪均值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0000"/>
                </a:solidFill>
              </a:rPr>
              <a:t>140</a:t>
            </a:r>
            <a:r>
              <a:rPr b="1" lang="zh-TW" sz="3200">
                <a:solidFill>
                  <a:srgbClr val="FF0000"/>
                </a:solidFill>
              </a:rPr>
              <a:t>00美元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我也要加薪！</a:t>
            </a:r>
          </a:p>
        </p:txBody>
      </p:sp>
      <p:sp>
        <p:nvSpPr>
          <p:cNvPr id="291" name="Shape 291"/>
          <p:cNvSpPr/>
          <p:nvPr/>
        </p:nvSpPr>
        <p:spPr>
          <a:xfrm>
            <a:off x="3443625" y="2745775"/>
            <a:ext cx="773400" cy="763500"/>
          </a:xfrm>
          <a:prstGeom prst="wedgeEllipseCallout">
            <a:avLst>
              <a:gd fmla="val 6371" name="adj1"/>
              <a:gd fmla="val 6827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292" name="Shape 292"/>
          <p:cNvSpPr/>
          <p:nvPr/>
        </p:nvSpPr>
        <p:spPr>
          <a:xfrm>
            <a:off x="5010812" y="2745775"/>
            <a:ext cx="773400" cy="763500"/>
          </a:xfrm>
          <a:prstGeom prst="wedgeEllipseCallout">
            <a:avLst>
              <a:gd fmla="val 6371" name="adj1"/>
              <a:gd fmla="val 6827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99" name="Shape 2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黑心企業？</a:t>
            </a:r>
          </a:p>
        </p:txBody>
      </p:sp>
      <p:sp>
        <p:nvSpPr>
          <p:cNvPr id="300" name="Shape 30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Griffiths, D.（2009）。深入淺出統計學</a:t>
            </a:r>
          </a:p>
        </p:txBody>
      </p:sp>
      <p:pic>
        <p:nvPicPr>
          <p:cNvPr descr="slide user executive red account profile people human"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50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625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303" name="Shape 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027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3264375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員工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$500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831562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員工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$500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882975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經理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$</a:t>
            </a:r>
            <a:r>
              <a:rPr lang="zh-TW" sz="2400"/>
              <a:t>4500</a:t>
            </a:r>
          </a:p>
        </p:txBody>
      </p:sp>
      <p:sp>
        <p:nvSpPr>
          <p:cNvPr id="307" name="Shape 307"/>
          <p:cNvSpPr/>
          <p:nvPr/>
        </p:nvSpPr>
        <p:spPr>
          <a:xfrm>
            <a:off x="3443625" y="2745775"/>
            <a:ext cx="773400" cy="763500"/>
          </a:xfrm>
          <a:prstGeom prst="wedgeEllipseCallout">
            <a:avLst>
              <a:gd fmla="val 6371" name="adj1"/>
              <a:gd fmla="val 6827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308" name="Shape 308"/>
          <p:cNvSpPr/>
          <p:nvPr/>
        </p:nvSpPr>
        <p:spPr>
          <a:xfrm>
            <a:off x="5010812" y="2745775"/>
            <a:ext cx="773400" cy="763500"/>
          </a:xfrm>
          <a:prstGeom prst="wedgeEllipseCallout">
            <a:avLst>
              <a:gd fmla="val 6371" name="adj1"/>
              <a:gd fmla="val 6827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6783" y="3921375"/>
            <a:ext cx="1430966" cy="143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7236775" y="5429275"/>
            <a:ext cx="1431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CEO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$50500</a:t>
            </a:r>
          </a:p>
        </p:txBody>
      </p:sp>
      <p:sp>
        <p:nvSpPr>
          <p:cNvPr id="311" name="Shape 311"/>
          <p:cNvSpPr/>
          <p:nvPr/>
        </p:nvSpPr>
        <p:spPr>
          <a:xfrm>
            <a:off x="5963475" y="1951875"/>
            <a:ext cx="2916600" cy="1431000"/>
          </a:xfrm>
          <a:prstGeom prst="wedgeRoundRectCallout">
            <a:avLst>
              <a:gd fmla="val 19860" name="adj1"/>
              <a:gd fmla="val 7856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週薪均值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0000"/>
                </a:solidFill>
              </a:rPr>
              <a:t>500美元</a:t>
            </a:r>
            <a:r>
              <a:rPr lang="zh-TW" sz="2400"/>
              <a:t>而已！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回去工作！</a:t>
            </a:r>
          </a:p>
        </p:txBody>
      </p:sp>
      <p:sp>
        <p:nvSpPr>
          <p:cNvPr id="312" name="Shape 312"/>
          <p:cNvSpPr/>
          <p:nvPr/>
        </p:nvSpPr>
        <p:spPr>
          <a:xfrm>
            <a:off x="923775" y="2745775"/>
            <a:ext cx="773400" cy="763500"/>
          </a:xfrm>
          <a:prstGeom prst="wedgeEllipseCallout">
            <a:avLst>
              <a:gd fmla="val 6371" name="adj1"/>
              <a:gd fmla="val 6827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誰在說謊？</a:t>
            </a:r>
          </a:p>
        </p:txBody>
      </p:sp>
      <p:sp>
        <p:nvSpPr>
          <p:cNvPr id="320" name="Shape 32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Griffiths, D.（2009）。深入淺出統計學</a:t>
            </a:r>
          </a:p>
        </p:txBody>
      </p:sp>
      <p:pic>
        <p:nvPicPr>
          <p:cNvPr descr="slide user executive red account profile people human"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50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625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323" name="Shape 3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027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3264375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員工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$500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4831562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員工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$500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6783" y="3921375"/>
            <a:ext cx="1430966" cy="143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6451875" y="2635551"/>
            <a:ext cx="2428200" cy="975900"/>
          </a:xfrm>
          <a:prstGeom prst="wedgeRoundRectCallout">
            <a:avLst>
              <a:gd fmla="val 13797" name="adj1"/>
              <a:gd fmla="val 7933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週薪均值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chemeClr val="dk2"/>
                </a:solidFill>
              </a:rPr>
              <a:t>500美元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882975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經理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$</a:t>
            </a:r>
            <a:r>
              <a:rPr lang="zh-TW" sz="2400"/>
              <a:t>4500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7236775" y="5429275"/>
            <a:ext cx="1431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CEO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$50500</a:t>
            </a:r>
          </a:p>
        </p:txBody>
      </p:sp>
      <p:sp>
        <p:nvSpPr>
          <p:cNvPr id="330" name="Shape 330"/>
          <p:cNvSpPr/>
          <p:nvPr/>
        </p:nvSpPr>
        <p:spPr>
          <a:xfrm>
            <a:off x="3485550" y="2635500"/>
            <a:ext cx="2172900" cy="975900"/>
          </a:xfrm>
          <a:prstGeom prst="wedgeRoundRectCallout">
            <a:avLst>
              <a:gd fmla="val -25795" name="adj1"/>
              <a:gd fmla="val 7550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週薪均值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chemeClr val="dk2"/>
                </a:solidFill>
              </a:rPr>
              <a:t>2500美元</a:t>
            </a:r>
          </a:p>
        </p:txBody>
      </p:sp>
      <p:sp>
        <p:nvSpPr>
          <p:cNvPr id="331" name="Shape 331"/>
          <p:cNvSpPr/>
          <p:nvPr/>
        </p:nvSpPr>
        <p:spPr>
          <a:xfrm>
            <a:off x="733450" y="2635551"/>
            <a:ext cx="2428200" cy="975900"/>
          </a:xfrm>
          <a:prstGeom prst="wedgeRoundRectCallout">
            <a:avLst>
              <a:gd fmla="val -17745" name="adj1"/>
              <a:gd fmla="val 7549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週薪均值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chemeClr val="dk2"/>
                </a:solidFill>
              </a:rPr>
              <a:t>14000美元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38" name="Shape 3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誰在說謊？</a:t>
            </a:r>
          </a:p>
        </p:txBody>
      </p:sp>
      <p:sp>
        <p:nvSpPr>
          <p:cNvPr id="339" name="Shape 33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Griffiths, D.（2009）。深入淺出統計學</a:t>
            </a:r>
          </a:p>
        </p:txBody>
      </p:sp>
      <p:pic>
        <p:nvPicPr>
          <p:cNvPr descr="slide user executive red account profile people human"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50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625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342" name="Shape 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027" y="3921380"/>
            <a:ext cx="1430966" cy="143097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3264375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員工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$500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4831562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員工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$500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882975" y="5429275"/>
            <a:ext cx="113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經理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$</a:t>
            </a:r>
            <a:r>
              <a:rPr lang="zh-TW" sz="2400"/>
              <a:t>4500</a:t>
            </a:r>
          </a:p>
        </p:txBody>
      </p:sp>
      <p:pic>
        <p:nvPicPr>
          <p:cNvPr id="346" name="Shape 3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6783" y="3921375"/>
            <a:ext cx="1430966" cy="143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7236775" y="5429275"/>
            <a:ext cx="1431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CEO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$50500</a:t>
            </a:r>
          </a:p>
        </p:txBody>
      </p:sp>
      <p:sp>
        <p:nvSpPr>
          <p:cNvPr id="348" name="Shape 348"/>
          <p:cNvSpPr/>
          <p:nvPr/>
        </p:nvSpPr>
        <p:spPr>
          <a:xfrm>
            <a:off x="6451875" y="2635551"/>
            <a:ext cx="2428200" cy="975900"/>
          </a:xfrm>
          <a:prstGeom prst="wedgeRoundRectCallout">
            <a:avLst>
              <a:gd fmla="val 13797" name="adj1"/>
              <a:gd fmla="val 7933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2"/>
                </a:solidFill>
              </a:rPr>
              <a:t>週薪均值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chemeClr val="dk2"/>
                </a:solidFill>
              </a:rPr>
              <a:t>500美元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3758700" y="2141425"/>
            <a:ext cx="1626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中位數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6852675" y="2141425"/>
            <a:ext cx="1626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眾數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1134250" y="2141425"/>
            <a:ext cx="1626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平均數</a:t>
            </a:r>
          </a:p>
        </p:txBody>
      </p:sp>
      <p:sp>
        <p:nvSpPr>
          <p:cNvPr id="352" name="Shape 352"/>
          <p:cNvSpPr/>
          <p:nvPr/>
        </p:nvSpPr>
        <p:spPr>
          <a:xfrm>
            <a:off x="3485550" y="2635500"/>
            <a:ext cx="2172900" cy="975900"/>
          </a:xfrm>
          <a:prstGeom prst="wedgeRoundRectCallout">
            <a:avLst>
              <a:gd fmla="val -25795" name="adj1"/>
              <a:gd fmla="val 7550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週薪均值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chemeClr val="dk2"/>
                </a:solidFill>
              </a:rPr>
              <a:t>2500美元</a:t>
            </a:r>
          </a:p>
        </p:txBody>
      </p:sp>
      <p:sp>
        <p:nvSpPr>
          <p:cNvPr id="353" name="Shape 353"/>
          <p:cNvSpPr/>
          <p:nvPr/>
        </p:nvSpPr>
        <p:spPr>
          <a:xfrm>
            <a:off x="733450" y="2635551"/>
            <a:ext cx="2428200" cy="975900"/>
          </a:xfrm>
          <a:prstGeom prst="wedgeRoundRectCallout">
            <a:avLst>
              <a:gd fmla="val -17745" name="adj1"/>
              <a:gd fmla="val 7549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週薪均值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chemeClr val="dk2"/>
                </a:solidFill>
              </a:rPr>
              <a:t>14000美元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資料中心的三神器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平均數, 中位數, 眾數</a:t>
            </a:r>
          </a:p>
        </p:txBody>
      </p:sp>
      <p:sp>
        <p:nvSpPr>
          <p:cNvPr id="361" name="Shape 36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3701950" y="2291800"/>
            <a:ext cx="217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平均數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924" y="2136899"/>
            <a:ext cx="1073324" cy="10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1536850" y="5061400"/>
            <a:ext cx="217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中位</a:t>
            </a:r>
            <a:r>
              <a:rPr lang="zh-TW" sz="3200"/>
              <a:t>數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25" y="4906499"/>
            <a:ext cx="1073324" cy="10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/>
          <p:nvPr/>
        </p:nvSpPr>
        <p:spPr>
          <a:xfrm>
            <a:off x="6196700" y="5061400"/>
            <a:ext cx="217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眾</a:t>
            </a:r>
            <a:r>
              <a:rPr lang="zh-TW" sz="3200"/>
              <a:t>數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675" y="4906499"/>
            <a:ext cx="1073324" cy="1073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Shape 368"/>
          <p:cNvCxnSpPr>
            <a:stCxn id="362" idx="2"/>
            <a:endCxn id="364" idx="0"/>
          </p:cNvCxnSpPr>
          <p:nvPr/>
        </p:nvCxnSpPr>
        <p:spPr>
          <a:xfrm flipH="1">
            <a:off x="2625850" y="3055300"/>
            <a:ext cx="2165100" cy="20061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9" name="Shape 369"/>
          <p:cNvCxnSpPr>
            <a:stCxn id="362" idx="2"/>
            <a:endCxn id="366" idx="0"/>
          </p:cNvCxnSpPr>
          <p:nvPr/>
        </p:nvCxnSpPr>
        <p:spPr>
          <a:xfrm>
            <a:off x="4790950" y="3055300"/>
            <a:ext cx="2494800" cy="20061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0" name="Shape 370"/>
          <p:cNvCxnSpPr>
            <a:endCxn id="367" idx="1"/>
          </p:cNvCxnSpPr>
          <p:nvPr/>
        </p:nvCxnSpPr>
        <p:spPr>
          <a:xfrm>
            <a:off x="3714975" y="5443162"/>
            <a:ext cx="17787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1" name="Shape 371"/>
          <p:cNvSpPr txBox="1"/>
          <p:nvPr/>
        </p:nvSpPr>
        <p:spPr>
          <a:xfrm>
            <a:off x="3653500" y="3933100"/>
            <a:ext cx="22749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4800"/>
              <a:t>均值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78" name="Shape 3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平均數</a:t>
            </a:r>
          </a:p>
        </p:txBody>
      </p:sp>
      <p:sp>
        <p:nvSpPr>
          <p:cNvPr id="379" name="Shape 37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 txBox="1"/>
          <p:nvPr>
            <p:ph idx="2" type="body"/>
          </p:nvPr>
        </p:nvSpPr>
        <p:spPr>
          <a:xfrm>
            <a:off x="3901575" y="2057400"/>
            <a:ext cx="4823100" cy="2909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算數平均數 x   (x-bar)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連續資料加總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除以資料筆數n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平均數是一種抽象化的數值</a:t>
            </a:r>
          </a:p>
          <a:p>
            <a:pPr indent="0" lvl="0" mar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週薪平均數=</a:t>
            </a:r>
            <a:br>
              <a:rPr lang="zh-TW"/>
            </a:br>
            <a:r>
              <a:rPr lang="zh-TW"/>
              <a:t>(500+500+4500+50500)/4人 = </a:t>
            </a:r>
            <a:r>
              <a:rPr b="1" lang="zh-TW" sz="3600">
                <a:solidFill>
                  <a:srgbClr val="FF0000"/>
                </a:solidFill>
              </a:rPr>
              <a:t>14000</a:t>
            </a:r>
          </a:p>
        </p:txBody>
      </p:sp>
      <p:pic>
        <p:nvPicPr>
          <p:cNvPr descr="slide user executive red account profile people human"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50" y="3429005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50" y="1998030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383" name="Shape 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3852" y="1998030"/>
            <a:ext cx="1430966" cy="143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3858" y="3429000"/>
            <a:ext cx="1430966" cy="143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2062" y="2666462"/>
            <a:ext cx="1430975" cy="143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Shape 386"/>
          <p:cNvGrpSpPr/>
          <p:nvPr/>
        </p:nvGrpSpPr>
        <p:grpSpPr>
          <a:xfrm>
            <a:off x="4349324" y="5432225"/>
            <a:ext cx="3842600" cy="983050"/>
            <a:chOff x="4349324" y="5432225"/>
            <a:chExt cx="3842600" cy="983050"/>
          </a:xfrm>
        </p:grpSpPr>
        <p:sp>
          <p:nvSpPr>
            <p:cNvPr id="387" name="Shape 387"/>
            <p:cNvSpPr/>
            <p:nvPr/>
          </p:nvSpPr>
          <p:spPr>
            <a:xfrm>
              <a:off x="4772225" y="5542000"/>
              <a:ext cx="34197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=AVERAGE()</a:t>
              </a:r>
            </a:p>
          </p:txBody>
        </p:sp>
        <p:pic>
          <p:nvPicPr>
            <p:cNvPr descr="google spreadsheet.png" id="388" name="Shape 38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349324" y="5432225"/>
              <a:ext cx="761200" cy="983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9" name="Shape 389"/>
          <p:cNvSpPr txBox="1"/>
          <p:nvPr/>
        </p:nvSpPr>
        <p:spPr>
          <a:xfrm>
            <a:off x="1912325" y="3012650"/>
            <a:ext cx="483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2400"/>
              <a:t>平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TW" sz="2400"/>
              <a:t>均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TW" sz="2400"/>
              <a:t>數</a:t>
            </a:r>
          </a:p>
        </p:txBody>
      </p:sp>
      <p:cxnSp>
        <p:nvCxnSpPr>
          <p:cNvPr id="390" name="Shape 390"/>
          <p:cNvCxnSpPr/>
          <p:nvPr/>
        </p:nvCxnSpPr>
        <p:spPr>
          <a:xfrm>
            <a:off x="5407275" y="2280500"/>
            <a:ext cx="252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391" name="Shape 3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175" y="5294000"/>
            <a:ext cx="3485400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http://tw.vonvon.me/quiz/322</a:t>
            </a:r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最適合你的一個字</a:t>
            </a: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3075"/>
            <a:ext cx="91440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98" name="Shape 3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平均數常用的場合</a:t>
            </a:r>
          </a:p>
        </p:txBody>
      </p:sp>
      <p:sp>
        <p:nvSpPr>
          <p:cNvPr id="399" name="Shape 39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民國104年</a:t>
            </a:r>
            <a:br>
              <a:rPr lang="zh-TW"/>
            </a:br>
            <a:r>
              <a:rPr lang="zh-TW"/>
              <a:t>平均每戶家庭人數</a:t>
            </a:r>
          </a:p>
        </p:txBody>
      </p:sp>
      <p:graphicFrame>
        <p:nvGraphicFramePr>
          <p:cNvPr id="400" name="Shape 400"/>
          <p:cNvGraphicFramePr/>
          <p:nvPr/>
        </p:nvGraphicFramePr>
        <p:xfrm>
          <a:off x="646600" y="291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{9F68917E-5CB3-4FD8-B9E2-E65C32D0EE4A}</a:tableStyleId>
              </a:tblPr>
              <a:tblGrid>
                <a:gridCol w="2497925"/>
                <a:gridCol w="1284600"/>
              </a:tblGrid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家庭戶數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8,386,495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平均每戶人數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3.1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平均每戶成年人數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2.53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平均每戶就業人數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1.43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401" name="Shape 401"/>
          <p:cNvSpPr txBox="1"/>
          <p:nvPr>
            <p:ph idx="2" type="body"/>
          </p:nvPr>
        </p:nvSpPr>
        <p:spPr>
          <a:xfrm>
            <a:off x="4629150" y="4948225"/>
            <a:ext cx="3887700" cy="152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平均數=34.6</a:t>
            </a:r>
          </a:p>
        </p:txBody>
      </p:sp>
      <p:sp>
        <p:nvSpPr>
          <p:cNvPr id="402" name="Shape 402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Barry Lamar Bonds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zh-TW"/>
              <a:t>在大聯盟的全壘打數</a:t>
            </a:r>
          </a:p>
        </p:txBody>
      </p:sp>
      <p:sp>
        <p:nvSpPr>
          <p:cNvPr id="403" name="Shape 403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900" y="4854325"/>
            <a:ext cx="1143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925" y="4950725"/>
            <a:ext cx="1427600" cy="1427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6" name="Shape 406"/>
          <p:cNvGraphicFramePr/>
          <p:nvPr/>
        </p:nvGraphicFramePr>
        <p:xfrm>
          <a:off x="4629150" y="291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{9F68917E-5CB3-4FD8-B9E2-E65C32D0EE4A}</a:tableStyleId>
              </a:tblPr>
              <a:tblGrid>
                <a:gridCol w="775550"/>
                <a:gridCol w="775550"/>
                <a:gridCol w="775550"/>
                <a:gridCol w="775550"/>
                <a:gridCol w="775550"/>
              </a:tblGrid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19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42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49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28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13" name="Shape 413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zh-TW"/>
              <a:t>平均數：</a:t>
            </a:r>
          </a:p>
          <a:p>
            <a:pPr indent="0" lvl="0" marL="0" algn="l">
              <a:spcBef>
                <a:spcPts val="0"/>
              </a:spcBef>
              <a:buNone/>
            </a:pPr>
            <a:r>
              <a:rPr lang="zh-TW"/>
              <a:t>1833.33</a:t>
            </a:r>
          </a:p>
        </p:txBody>
      </p:sp>
      <p:sp>
        <p:nvSpPr>
          <p:cNvPr id="414" name="Shape 41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zh-TW"/>
              <a:t>平均數：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zh-TW" sz="3600">
                <a:solidFill>
                  <a:srgbClr val="FF0000"/>
                </a:solidFill>
              </a:rPr>
              <a:t>14000</a:t>
            </a:r>
          </a:p>
        </p:txBody>
      </p:sp>
      <p:sp>
        <p:nvSpPr>
          <p:cNvPr id="415" name="Shape 4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平均數的問題</a:t>
            </a:r>
          </a:p>
        </p:txBody>
      </p:sp>
      <p:sp>
        <p:nvSpPr>
          <p:cNvPr id="416" name="Shape 416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user executive red account profile people human"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100" y="4250716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75" y="4591402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419" name="Shape 4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216" y="4591402"/>
            <a:ext cx="825379" cy="82538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/>
          <p:nvPr/>
        </p:nvSpPr>
        <p:spPr>
          <a:xfrm>
            <a:off x="1082925" y="54168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2098062" y="54168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3185925" y="5076100"/>
            <a:ext cx="329700" cy="96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23" name="Shape 423"/>
          <p:cNvCxnSpPr/>
          <p:nvPr/>
        </p:nvCxnSpPr>
        <p:spPr>
          <a:xfrm>
            <a:off x="819150" y="6065225"/>
            <a:ext cx="330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4" name="Shape 424"/>
          <p:cNvSpPr txBox="1"/>
          <p:nvPr/>
        </p:nvSpPr>
        <p:spPr>
          <a:xfrm>
            <a:off x="972975" y="61516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員工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1980525" y="61516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員工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2988075" y="6151675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經理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972975" y="4182350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1980525" y="4182350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2988075" y="3813950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4500</a:t>
            </a:r>
          </a:p>
        </p:txBody>
      </p:sp>
      <p:pic>
        <p:nvPicPr>
          <p:cNvPr descr="slide user executive red account profile people human"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200" y="4250716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431" name="Shape 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175" y="4591402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432" name="Shape 4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316" y="4591402"/>
            <a:ext cx="825379" cy="82538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/>
          <p:nvPr/>
        </p:nvSpPr>
        <p:spPr>
          <a:xfrm>
            <a:off x="4787025" y="54168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5802162" y="54168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6890025" y="5076100"/>
            <a:ext cx="329700" cy="96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7854250" y="3240700"/>
            <a:ext cx="329700" cy="280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7" name="Shape 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6395" y="2503238"/>
            <a:ext cx="825379" cy="825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Shape 438"/>
          <p:cNvCxnSpPr/>
          <p:nvPr/>
        </p:nvCxnSpPr>
        <p:spPr>
          <a:xfrm>
            <a:off x="4523250" y="6065225"/>
            <a:ext cx="40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9" name="Shape 439"/>
          <p:cNvSpPr txBox="1"/>
          <p:nvPr/>
        </p:nvSpPr>
        <p:spPr>
          <a:xfrm>
            <a:off x="4677075" y="61516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員工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5684625" y="61516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員工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6692175" y="6151675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經理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7606450" y="615167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CEO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4677075" y="4182350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5684625" y="4182350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6692175" y="3813950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4500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7606450" y="215372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50500</a:t>
            </a:r>
          </a:p>
        </p:txBody>
      </p:sp>
      <p:cxnSp>
        <p:nvCxnSpPr>
          <p:cNvPr id="447" name="Shape 447"/>
          <p:cNvCxnSpPr/>
          <p:nvPr/>
        </p:nvCxnSpPr>
        <p:spPr>
          <a:xfrm>
            <a:off x="4382043" y="21537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8" name="Shape 448"/>
          <p:cNvSpPr/>
          <p:nvPr/>
        </p:nvSpPr>
        <p:spPr>
          <a:xfrm rot="10800000">
            <a:off x="2253525" y="2351250"/>
            <a:ext cx="2296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7080450" y="1108325"/>
            <a:ext cx="1542300" cy="763500"/>
          </a:xfrm>
          <a:prstGeom prst="wedgeRoundRectCallout">
            <a:avLst>
              <a:gd fmla="val 13963" name="adj1"/>
              <a:gd fmla="val 8266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離群值</a:t>
            </a:r>
          </a:p>
        </p:txBody>
      </p:sp>
      <p:sp>
        <p:nvSpPr>
          <p:cNvPr id="450" name="Shape 450"/>
          <p:cNvSpPr txBox="1"/>
          <p:nvPr/>
        </p:nvSpPr>
        <p:spPr>
          <a:xfrm rot="-900107">
            <a:off x="6331490" y="2660025"/>
            <a:ext cx="1636474" cy="400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高</a:t>
            </a:r>
            <a:r>
              <a:rPr lang="zh-TW" sz="1800"/>
              <a:t>薪</a:t>
            </a:r>
            <a:r>
              <a:rPr lang="zh-TW" sz="1800"/>
              <a:t>錯了嗎？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57" name="Shape 4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中位數</a:t>
            </a:r>
          </a:p>
        </p:txBody>
      </p:sp>
      <p:sp>
        <p:nvSpPr>
          <p:cNvPr id="458" name="Shape 45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 txBox="1"/>
          <p:nvPr>
            <p:ph idx="2" type="body"/>
          </p:nvPr>
        </p:nvSpPr>
        <p:spPr>
          <a:xfrm>
            <a:off x="4270400" y="2088175"/>
            <a:ext cx="4587900" cy="414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中位數是資料分佈的中間點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一半資料比它小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一半資料比它大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週薪中位數= 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排行第二 500 &amp; 排行第三 4500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的中間數值 = </a:t>
            </a:r>
            <a:r>
              <a:rPr lang="zh-TW" sz="3600">
                <a:solidFill>
                  <a:srgbClr val="FF0000"/>
                </a:solidFill>
              </a:rPr>
              <a:t>2500</a:t>
            </a:r>
          </a:p>
        </p:txBody>
      </p:sp>
      <p:pic>
        <p:nvPicPr>
          <p:cNvPr descr="slide user executive red account profile people human"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00" y="3945916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461" name="Shape 4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75" y="4286602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462" name="Shape 4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6816" y="4286602"/>
            <a:ext cx="825379" cy="82538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549525" y="51120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1564662" y="51120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2652525" y="4771300"/>
            <a:ext cx="329700" cy="96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3616750" y="2935900"/>
            <a:ext cx="329700" cy="2802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7" name="Shape 4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8895" y="2198438"/>
            <a:ext cx="825379" cy="825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Shape 468"/>
          <p:cNvCxnSpPr/>
          <p:nvPr/>
        </p:nvCxnSpPr>
        <p:spPr>
          <a:xfrm>
            <a:off x="285750" y="5760425"/>
            <a:ext cx="40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9" name="Shape 469"/>
          <p:cNvSpPr/>
          <p:nvPr/>
        </p:nvSpPr>
        <p:spPr>
          <a:xfrm>
            <a:off x="1912325" y="2384925"/>
            <a:ext cx="637500" cy="3375600"/>
          </a:xfrm>
          <a:prstGeom prst="downArrowCallout">
            <a:avLst>
              <a:gd fmla="val 25000" name="adj1"/>
              <a:gd fmla="val 25000" name="adj2"/>
              <a:gd fmla="val 25000" name="adj3"/>
              <a:gd fmla="val 40697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400"/>
              <a:t>中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2400"/>
              <a:t>位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2400"/>
              <a:t>數</a:t>
            </a:r>
          </a:p>
        </p:txBody>
      </p:sp>
      <p:grpSp>
        <p:nvGrpSpPr>
          <p:cNvPr id="470" name="Shape 470"/>
          <p:cNvGrpSpPr/>
          <p:nvPr/>
        </p:nvGrpSpPr>
        <p:grpSpPr>
          <a:xfrm>
            <a:off x="4793749" y="5144375"/>
            <a:ext cx="3842600" cy="983050"/>
            <a:chOff x="4349324" y="5432225"/>
            <a:chExt cx="3842600" cy="983050"/>
          </a:xfrm>
        </p:grpSpPr>
        <p:sp>
          <p:nvSpPr>
            <p:cNvPr id="471" name="Shape 471"/>
            <p:cNvSpPr/>
            <p:nvPr/>
          </p:nvSpPr>
          <p:spPr>
            <a:xfrm>
              <a:off x="4772225" y="5542000"/>
              <a:ext cx="34197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=</a:t>
              </a:r>
              <a:r>
                <a:rPr lang="zh-TW" sz="3200"/>
                <a:t>MEDIAN</a:t>
              </a:r>
              <a:r>
                <a:rPr lang="zh-TW" sz="3200"/>
                <a:t>()</a:t>
              </a:r>
            </a:p>
          </p:txBody>
        </p:sp>
        <p:pic>
          <p:nvPicPr>
            <p:cNvPr descr="google spreadsheet.png" id="472" name="Shape 4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49324" y="5432225"/>
              <a:ext cx="761200" cy="983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3" name="Shape 473"/>
          <p:cNvSpPr txBox="1"/>
          <p:nvPr/>
        </p:nvSpPr>
        <p:spPr>
          <a:xfrm>
            <a:off x="439575" y="58468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員工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1447125" y="58468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員工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2454675" y="5846875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經理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3368950" y="584687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CEO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439575" y="3877550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1447125" y="3877550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2454675" y="3509150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4500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3368950" y="184892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50500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88" name="Shape 4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/>
              <a:t>中位數的使用場合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工業及服務業受僱員工每人每月薪資及經常性薪資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1800"/>
              <a:t>(單位:新臺幣元)</a:t>
            </a:r>
          </a:p>
        </p:txBody>
      </p:sp>
      <p:sp>
        <p:nvSpPr>
          <p:cNvPr id="489" name="Shape 48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https://www.dgbas.gov.tw/ct.asp?xItem=40485&amp;ctNode=5624</a:t>
            </a:r>
          </a:p>
        </p:txBody>
      </p:sp>
      <p:graphicFrame>
        <p:nvGraphicFramePr>
          <p:cNvPr id="490" name="Shape 490"/>
          <p:cNvGraphicFramePr/>
          <p:nvPr/>
        </p:nvGraphicFramePr>
        <p:xfrm>
          <a:off x="484850" y="193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{9F68917E-5CB3-4FD8-B9E2-E65C32D0EE4A}</a:tableStyleId>
              </a:tblPr>
              <a:tblGrid>
                <a:gridCol w="392075"/>
                <a:gridCol w="558425"/>
                <a:gridCol w="902975"/>
                <a:gridCol w="902975"/>
                <a:gridCol w="902975"/>
                <a:gridCol w="902975"/>
                <a:gridCol w="902975"/>
                <a:gridCol w="902975"/>
                <a:gridCol w="902975"/>
                <a:gridCol w="902975"/>
              </a:tblGrid>
              <a:tr h="204800">
                <a:tc gridSpan="2"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rowSpan="3" hMerge="1"/>
                <a:tc gridSpan="4"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薪資（含經常性與非經常性薪資）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經常性薪資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</a:tr>
              <a:tr h="204800">
                <a:tc gridSpan="2" vMerge="1"/>
                <a:tc hMerge="1" v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服務業部門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工業部門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服務業部門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工業部門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2048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中位數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年增率(%)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中位數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年增率(%)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中位數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年增率(%)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中位數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年增率(%)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2927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99年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37 756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4.43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44 359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5.16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31 664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1.78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36 214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1.64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2927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100年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38 870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2.95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45 508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2.59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31 505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-0.50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36 689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1.31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2927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101年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38 632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-0.61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45 589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0.18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31 800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0.94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37 151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1.26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2927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102年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38 625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-0.02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45 664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0.16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32 132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1.04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37 527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1.01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2927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103年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40 007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3.58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47 300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3.58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32 702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1.77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38 208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1.81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2927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104年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40 853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2.11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48 490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2.52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33 434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2.24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38 716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1.33 </a:t>
                      </a:r>
                    </a:p>
                  </a:txBody>
                  <a:tcPr marT="91425" marB="91425" marR="28575" marL="28575" anchor="ctr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97" name="Shape 4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平均數跟中位數的限制</a:t>
            </a:r>
          </a:p>
        </p:txBody>
      </p:sp>
      <p:sp>
        <p:nvSpPr>
          <p:cNvPr id="498" name="Shape 49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user executive red account profile people human"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350" y="3945916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500" name="Shape 5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6350" y="4286602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501" name="Shape 5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1491" y="4286602"/>
            <a:ext cx="825379" cy="82538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>
            <a:off x="1134200" y="51120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2149337" y="51120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4749175" y="4771300"/>
            <a:ext cx="329700" cy="96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7380575" y="2935900"/>
            <a:ext cx="329700" cy="280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6" name="Shape 5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720" y="2198438"/>
            <a:ext cx="825379" cy="825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7" name="Shape 507"/>
          <p:cNvCxnSpPr/>
          <p:nvPr/>
        </p:nvCxnSpPr>
        <p:spPr>
          <a:xfrm>
            <a:off x="870425" y="5760425"/>
            <a:ext cx="746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8" name="Shape 508"/>
          <p:cNvSpPr txBox="1"/>
          <p:nvPr/>
        </p:nvSpPr>
        <p:spPr>
          <a:xfrm>
            <a:off x="825299" y="5846875"/>
            <a:ext cx="655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員工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1992144" y="5846875"/>
            <a:ext cx="655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員工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4533793" y="5846875"/>
            <a:ext cx="7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經理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7208925" y="584687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CEO</a:t>
            </a:r>
          </a:p>
        </p:txBody>
      </p:sp>
      <p:sp>
        <p:nvSpPr>
          <p:cNvPr id="512" name="Shape 512"/>
          <p:cNvSpPr/>
          <p:nvPr/>
        </p:nvSpPr>
        <p:spPr>
          <a:xfrm>
            <a:off x="6174925" y="3330075"/>
            <a:ext cx="329700" cy="2408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 txBox="1"/>
          <p:nvPr/>
        </p:nvSpPr>
        <p:spPr>
          <a:xfrm>
            <a:off x="4457425" y="3585400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4500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7132762" y="184892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50500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1013300" y="3869725"/>
            <a:ext cx="616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500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2034215" y="3869725"/>
            <a:ext cx="616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500</a:t>
            </a:r>
          </a:p>
        </p:txBody>
      </p:sp>
      <p:pic>
        <p:nvPicPr>
          <p:cNvPr id="517" name="Shape 5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0875" y="2871337"/>
            <a:ext cx="1430975" cy="1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6141137" y="3217525"/>
            <a:ext cx="483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平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數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5953712" y="2490250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14000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5990175" y="5846875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521" name="Shape 521"/>
          <p:cNvSpPr/>
          <p:nvPr/>
        </p:nvSpPr>
        <p:spPr>
          <a:xfrm>
            <a:off x="3373075" y="4912700"/>
            <a:ext cx="329700" cy="825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2" name="Shape 5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425" y="3530737"/>
            <a:ext cx="1430975" cy="14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Shape 523"/>
          <p:cNvSpPr txBox="1"/>
          <p:nvPr/>
        </p:nvSpPr>
        <p:spPr>
          <a:xfrm>
            <a:off x="3125262" y="308827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25</a:t>
            </a:r>
            <a:r>
              <a:rPr lang="zh-TW" sz="1800"/>
              <a:t>00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3195925" y="5846875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3296112" y="3876925"/>
            <a:ext cx="483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中位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數</a:t>
            </a:r>
          </a:p>
        </p:txBody>
      </p:sp>
      <p:sp>
        <p:nvSpPr>
          <p:cNvPr id="526" name="Shape 526"/>
          <p:cNvSpPr txBox="1"/>
          <p:nvPr/>
        </p:nvSpPr>
        <p:spPr>
          <a:xfrm rot="-900107">
            <a:off x="1382719" y="3228656"/>
            <a:ext cx="1636474" cy="400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隔壁那一位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是誰啊？</a:t>
            </a:r>
          </a:p>
        </p:txBody>
      </p:sp>
      <p:sp>
        <p:nvSpPr>
          <p:cNvPr id="527" name="Shape 527"/>
          <p:cNvSpPr txBox="1"/>
          <p:nvPr/>
        </p:nvSpPr>
        <p:spPr>
          <a:xfrm rot="900440">
            <a:off x="4081294" y="2977877"/>
            <a:ext cx="1910460" cy="400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沒見過？</a:t>
            </a:r>
          </a:p>
        </p:txBody>
      </p:sp>
      <p:sp>
        <p:nvSpPr>
          <p:cNvPr id="528" name="Shape 528"/>
          <p:cNvSpPr txBox="1"/>
          <p:nvPr/>
        </p:nvSpPr>
        <p:spPr>
          <a:xfrm rot="900821">
            <a:off x="7654074" y="2303785"/>
            <a:ext cx="1211350" cy="400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反正都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領比我少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35" name="Shape 5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眾數</a:t>
            </a:r>
          </a:p>
        </p:txBody>
      </p:sp>
      <p:sp>
        <p:nvSpPr>
          <p:cNvPr id="536" name="Shape 5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 txBox="1"/>
          <p:nvPr>
            <p:ph idx="2" type="body"/>
          </p:nvPr>
        </p:nvSpPr>
        <p:spPr>
          <a:xfrm>
            <a:off x="4507724" y="1791150"/>
            <a:ext cx="44148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眾數是指最普遍存在的值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眾數一定是實際存在的數值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眾數可能不只一個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zh-TW"/>
              <a:t>眾數可以描述類別資料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週薪眾數=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500出現最多次(2次)=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0000"/>
                </a:solidFill>
              </a:rPr>
              <a:t>500</a:t>
            </a:r>
          </a:p>
        </p:txBody>
      </p:sp>
      <p:pic>
        <p:nvPicPr>
          <p:cNvPr descr="slide user executive red account profile people human"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00" y="3945916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539" name="Shape 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75" y="4286602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540" name="Shape 5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6816" y="4286602"/>
            <a:ext cx="825379" cy="82538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/>
          <p:nvPr/>
        </p:nvSpPr>
        <p:spPr>
          <a:xfrm>
            <a:off x="549525" y="5112000"/>
            <a:ext cx="329700" cy="6264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564662" y="5112000"/>
            <a:ext cx="329700" cy="6264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2652525" y="4771300"/>
            <a:ext cx="329700" cy="967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3616750" y="2935900"/>
            <a:ext cx="329700" cy="280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45" name="Shape 5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8895" y="2198438"/>
            <a:ext cx="825379" cy="825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6" name="Shape 546"/>
          <p:cNvCxnSpPr/>
          <p:nvPr/>
        </p:nvCxnSpPr>
        <p:spPr>
          <a:xfrm>
            <a:off x="285750" y="5760425"/>
            <a:ext cx="40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47" name="Shape 547"/>
          <p:cNvSpPr/>
          <p:nvPr/>
        </p:nvSpPr>
        <p:spPr>
          <a:xfrm>
            <a:off x="384675" y="2439425"/>
            <a:ext cx="637500" cy="1827300"/>
          </a:xfrm>
          <a:prstGeom prst="downArrowCallout">
            <a:avLst>
              <a:gd fmla="val 25000" name="adj1"/>
              <a:gd fmla="val 25000" name="adj2"/>
              <a:gd fmla="val 25000" name="adj3"/>
              <a:gd fmla="val 56077" name="adj4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眾數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428625" y="58468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1406750" y="58468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2454675" y="5846875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4500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3445100" y="584687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50500</a:t>
            </a:r>
          </a:p>
        </p:txBody>
      </p:sp>
      <p:sp>
        <p:nvSpPr>
          <p:cNvPr id="552" name="Shape 552"/>
          <p:cNvSpPr/>
          <p:nvPr/>
        </p:nvSpPr>
        <p:spPr>
          <a:xfrm>
            <a:off x="1394687" y="2439425"/>
            <a:ext cx="637500" cy="1827300"/>
          </a:xfrm>
          <a:prstGeom prst="downArrowCallout">
            <a:avLst>
              <a:gd fmla="val 25000" name="adj1"/>
              <a:gd fmla="val 25000" name="adj2"/>
              <a:gd fmla="val 25000" name="adj3"/>
              <a:gd fmla="val 56077" name="adj4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眾數</a:t>
            </a:r>
          </a:p>
        </p:txBody>
      </p:sp>
      <p:grpSp>
        <p:nvGrpSpPr>
          <p:cNvPr id="553" name="Shape 553"/>
          <p:cNvGrpSpPr/>
          <p:nvPr/>
        </p:nvGrpSpPr>
        <p:grpSpPr>
          <a:xfrm>
            <a:off x="4793749" y="5144375"/>
            <a:ext cx="3842600" cy="983050"/>
            <a:chOff x="4349324" y="5432225"/>
            <a:chExt cx="3842600" cy="983050"/>
          </a:xfrm>
        </p:grpSpPr>
        <p:sp>
          <p:nvSpPr>
            <p:cNvPr id="554" name="Shape 554"/>
            <p:cNvSpPr/>
            <p:nvPr/>
          </p:nvSpPr>
          <p:spPr>
            <a:xfrm>
              <a:off x="4772225" y="5542000"/>
              <a:ext cx="34197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/>
                <a:t>=MODE()</a:t>
              </a:r>
            </a:p>
          </p:txBody>
        </p:sp>
        <p:pic>
          <p:nvPicPr>
            <p:cNvPr descr="google spreadsheet.png" id="555" name="Shape 5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49324" y="5432225"/>
              <a:ext cx="761200" cy="98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眾數的特性：可以有多個眾數</a:t>
            </a:r>
          </a:p>
        </p:txBody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476250" y="2027400"/>
            <a:ext cx="4843200" cy="225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能代表這個親子游泳班年齡的有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0000"/>
                </a:solidFill>
              </a:rPr>
              <a:t>2歲 &amp; 32歲</a:t>
            </a:r>
          </a:p>
        </p:txBody>
      </p:sp>
      <p:sp>
        <p:nvSpPr>
          <p:cNvPr id="563" name="Shape 5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64" name="Shape 56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5" name="Shape 565" title="親子游泳班年齡分佈"/>
          <p:cNvPicPr preferRelativeResize="0"/>
          <p:nvPr/>
        </p:nvPicPr>
        <p:blipFill rotWithShape="1">
          <a:blip r:embed="rId3">
            <a:alphaModFix/>
          </a:blip>
          <a:srcRect b="22863" l="0" r="0" t="0"/>
          <a:stretch/>
        </p:blipFill>
        <p:spPr>
          <a:xfrm>
            <a:off x="760725" y="4371172"/>
            <a:ext cx="7402725" cy="2123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/>
          <p:nvPr/>
        </p:nvSpPr>
        <p:spPr>
          <a:xfrm>
            <a:off x="3099300" y="4912700"/>
            <a:ext cx="472500" cy="1164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5363325" y="4912700"/>
            <a:ext cx="472500" cy="11649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8" name="Shape 568"/>
          <p:cNvPicPr preferRelativeResize="0"/>
          <p:nvPr/>
        </p:nvPicPr>
        <p:blipFill rotWithShape="1">
          <a:blip r:embed="rId4">
            <a:alphaModFix/>
          </a:blip>
          <a:srcRect b="0" l="5547" r="5556" t="0"/>
          <a:stretch/>
        </p:blipFill>
        <p:spPr>
          <a:xfrm>
            <a:off x="5528025" y="1901275"/>
            <a:ext cx="2286300" cy="238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9" name="Shape 569"/>
          <p:cNvSpPr/>
          <p:nvPr/>
        </p:nvSpPr>
        <p:spPr>
          <a:xfrm>
            <a:off x="4556950" y="3756875"/>
            <a:ext cx="1542300" cy="7635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雙峰</a:t>
            </a:r>
          </a:p>
        </p:txBody>
      </p:sp>
      <p:cxnSp>
        <p:nvCxnSpPr>
          <p:cNvPr id="570" name="Shape 570"/>
          <p:cNvCxnSpPr>
            <a:endCxn id="567" idx="0"/>
          </p:cNvCxnSpPr>
          <p:nvPr/>
        </p:nvCxnSpPr>
        <p:spPr>
          <a:xfrm>
            <a:off x="5328075" y="4520300"/>
            <a:ext cx="271500" cy="392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1" name="Shape 571"/>
          <p:cNvCxnSpPr/>
          <p:nvPr/>
        </p:nvCxnSpPr>
        <p:spPr>
          <a:xfrm flipH="1">
            <a:off x="3648700" y="4520375"/>
            <a:ext cx="1679400" cy="535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眾數的特性：可以</a:t>
            </a:r>
            <a:r>
              <a:rPr lang="zh-TW"/>
              <a:t>處理類別資料</a:t>
            </a:r>
          </a:p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79" name="Shape 57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b="0" l="36843" r="15000" t="0"/>
          <a:stretch/>
        </p:blipFill>
        <p:spPr>
          <a:xfrm>
            <a:off x="24200" y="1895325"/>
            <a:ext cx="3119049" cy="44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587" y="4663000"/>
            <a:ext cx="2662624" cy="1890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2" name="Shape 582"/>
          <p:cNvGraphicFramePr/>
          <p:nvPr/>
        </p:nvGraphicFramePr>
        <p:xfrm>
          <a:off x="5506200" y="230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{9F68917E-5CB3-4FD8-B9E2-E65C32D0EE4A}</a:tableStyleId>
              </a:tblPr>
              <a:tblGrid>
                <a:gridCol w="952500"/>
              </a:tblGrid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小丑糖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蜂糖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幼兒糖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蜂糖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幼兒糖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蜂糖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蜂糖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小丑糖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幼兒糖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蜂糖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pic>
        <p:nvPicPr>
          <p:cNvPr id="583" name="Shape 583"/>
          <p:cNvPicPr preferRelativeResize="0"/>
          <p:nvPr/>
        </p:nvPicPr>
        <p:blipFill rotWithShape="1">
          <a:blip r:embed="rId3">
            <a:alphaModFix/>
          </a:blip>
          <a:srcRect b="48815" l="58018" r="31206" t="34946"/>
          <a:stretch/>
        </p:blipFill>
        <p:spPr>
          <a:xfrm>
            <a:off x="6868999" y="3340712"/>
            <a:ext cx="1516675" cy="157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99969">
            <a:off x="7978910" y="2771854"/>
            <a:ext cx="882226" cy="88221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x="6947837" y="5207750"/>
            <a:ext cx="1359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眾數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0000"/>
                </a:solidFill>
              </a:rPr>
              <a:t>蜂糖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92" name="Shape 5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均值與資料形狀的關係</a:t>
            </a:r>
          </a:p>
        </p:txBody>
      </p:sp>
      <p:sp>
        <p:nvSpPr>
          <p:cNvPr id="593" name="Shape 59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3701950" y="2596600"/>
            <a:ext cx="217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平均數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924" y="2441699"/>
            <a:ext cx="1073324" cy="10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Shape 596"/>
          <p:cNvSpPr/>
          <p:nvPr/>
        </p:nvSpPr>
        <p:spPr>
          <a:xfrm>
            <a:off x="1536850" y="4832800"/>
            <a:ext cx="217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中位數</a:t>
            </a:r>
          </a:p>
        </p:txBody>
      </p:sp>
      <p:pic>
        <p:nvPicPr>
          <p:cNvPr id="597" name="Shape 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25" y="4677899"/>
            <a:ext cx="1073324" cy="10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Shape 598"/>
          <p:cNvSpPr/>
          <p:nvPr/>
        </p:nvSpPr>
        <p:spPr>
          <a:xfrm>
            <a:off x="6196700" y="4832800"/>
            <a:ext cx="217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眾數</a:t>
            </a:r>
          </a:p>
        </p:txBody>
      </p:sp>
      <p:pic>
        <p:nvPicPr>
          <p:cNvPr id="599" name="Shape 5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675" y="4677899"/>
            <a:ext cx="1073324" cy="1073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Shape 600"/>
          <p:cNvCxnSpPr>
            <a:stCxn id="594" idx="2"/>
            <a:endCxn id="596" idx="0"/>
          </p:cNvCxnSpPr>
          <p:nvPr/>
        </p:nvCxnSpPr>
        <p:spPr>
          <a:xfrm flipH="1">
            <a:off x="2625850" y="3360100"/>
            <a:ext cx="2165100" cy="14727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01" name="Shape 601"/>
          <p:cNvCxnSpPr>
            <a:stCxn id="594" idx="2"/>
            <a:endCxn id="598" idx="0"/>
          </p:cNvCxnSpPr>
          <p:nvPr/>
        </p:nvCxnSpPr>
        <p:spPr>
          <a:xfrm>
            <a:off x="4790950" y="3360100"/>
            <a:ext cx="2494800" cy="14727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02" name="Shape 602"/>
          <p:cNvCxnSpPr>
            <a:endCxn id="599" idx="1"/>
          </p:cNvCxnSpPr>
          <p:nvPr/>
        </p:nvCxnSpPr>
        <p:spPr>
          <a:xfrm>
            <a:off x="3714975" y="5214562"/>
            <a:ext cx="17787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3" name="Shape 603"/>
          <p:cNvSpPr txBox="1"/>
          <p:nvPr/>
        </p:nvSpPr>
        <p:spPr>
          <a:xfrm>
            <a:off x="2780575" y="1945300"/>
            <a:ext cx="3879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1800"/>
              <a:t>最常見的抽象均值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615525" y="5650875"/>
            <a:ext cx="32862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不受離群值影響的代表均值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5493675" y="5650875"/>
            <a:ext cx="32862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呈現真實數據的均值</a:t>
            </a:r>
          </a:p>
        </p:txBody>
      </p:sp>
      <p:pic>
        <p:nvPicPr>
          <p:cNvPr descr="[Slide] Bar Chart 長條圖 Slide" id="606" name="Shape 6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7287" y="3238712"/>
            <a:ext cx="1847324" cy="18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13" name="Shape 6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均值與資料形狀的關係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對稱=常態分配</a:t>
            </a:r>
          </a:p>
        </p:txBody>
      </p:sp>
      <p:sp>
        <p:nvSpPr>
          <p:cNvPr id="614" name="Shape 61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5" name="Shape 615"/>
          <p:cNvCxnSpPr/>
          <p:nvPr/>
        </p:nvCxnSpPr>
        <p:spPr>
          <a:xfrm>
            <a:off x="1329825" y="4034325"/>
            <a:ext cx="0" cy="220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16" name="Shape 616"/>
          <p:cNvCxnSpPr/>
          <p:nvPr/>
        </p:nvCxnSpPr>
        <p:spPr>
          <a:xfrm>
            <a:off x="1329825" y="6249125"/>
            <a:ext cx="6341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17" name="Shape 617"/>
          <p:cNvSpPr/>
          <p:nvPr/>
        </p:nvSpPr>
        <p:spPr>
          <a:xfrm>
            <a:off x="1329825" y="4209900"/>
            <a:ext cx="2974250" cy="2039250"/>
          </a:xfrm>
          <a:custGeom>
            <a:pathLst>
              <a:path extrusionOk="0" h="81570" w="118970">
                <a:moveTo>
                  <a:pt x="0" y="81570"/>
                </a:moveTo>
                <a:cubicBezTo>
                  <a:pt x="6704" y="78710"/>
                  <a:pt x="26340" y="76673"/>
                  <a:pt x="40225" y="64413"/>
                </a:cubicBezTo>
                <a:cubicBezTo>
                  <a:pt x="54109" y="52153"/>
                  <a:pt x="70182" y="18745"/>
                  <a:pt x="83307" y="8010"/>
                </a:cubicBezTo>
                <a:cubicBezTo>
                  <a:pt x="96431" y="-2725"/>
                  <a:pt x="113026" y="1335"/>
                  <a:pt x="118970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18" name="Shape 618"/>
          <p:cNvSpPr/>
          <p:nvPr/>
        </p:nvSpPr>
        <p:spPr>
          <a:xfrm>
            <a:off x="4254700" y="4209900"/>
            <a:ext cx="2974275" cy="2036500"/>
          </a:xfrm>
          <a:custGeom>
            <a:pathLst>
              <a:path extrusionOk="0" h="81460" w="118971">
                <a:moveTo>
                  <a:pt x="118971" y="81460"/>
                </a:moveTo>
                <a:cubicBezTo>
                  <a:pt x="112266" y="78600"/>
                  <a:pt x="92630" y="76563"/>
                  <a:pt x="78746" y="64303"/>
                </a:cubicBezTo>
                <a:cubicBezTo>
                  <a:pt x="64861" y="52043"/>
                  <a:pt x="48788" y="18617"/>
                  <a:pt x="35664" y="7900"/>
                </a:cubicBezTo>
                <a:cubicBezTo>
                  <a:pt x="22539" y="-2817"/>
                  <a:pt x="5944" y="1316"/>
                  <a:pt x="0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619" name="Shape 619"/>
          <p:cNvCxnSpPr/>
          <p:nvPr/>
        </p:nvCxnSpPr>
        <p:spPr>
          <a:xfrm>
            <a:off x="4290375" y="3716125"/>
            <a:ext cx="0" cy="2534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620" name="Shape 620"/>
          <p:cNvSpPr/>
          <p:nvPr/>
        </p:nvSpPr>
        <p:spPr>
          <a:xfrm>
            <a:off x="2366750" y="2816900"/>
            <a:ext cx="1542300" cy="763500"/>
          </a:xfrm>
          <a:prstGeom prst="wedgeRoundRectCallout">
            <a:avLst>
              <a:gd fmla="val 40574" name="adj1"/>
              <a:gd fmla="val 74964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平均數</a:t>
            </a:r>
          </a:p>
        </p:txBody>
      </p:sp>
      <p:sp>
        <p:nvSpPr>
          <p:cNvPr id="621" name="Shape 621"/>
          <p:cNvSpPr/>
          <p:nvPr/>
        </p:nvSpPr>
        <p:spPr>
          <a:xfrm>
            <a:off x="3573750" y="1961912"/>
            <a:ext cx="1542300" cy="763500"/>
          </a:xfrm>
          <a:prstGeom prst="wedgeRoundRectCallout">
            <a:avLst>
              <a:gd fmla="val -4247" name="adj1"/>
              <a:gd fmla="val 156763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中位數</a:t>
            </a:r>
          </a:p>
        </p:txBody>
      </p:sp>
      <p:sp>
        <p:nvSpPr>
          <p:cNvPr id="622" name="Shape 622"/>
          <p:cNvSpPr/>
          <p:nvPr/>
        </p:nvSpPr>
        <p:spPr>
          <a:xfrm>
            <a:off x="4660050" y="2952612"/>
            <a:ext cx="1542300" cy="763500"/>
          </a:xfrm>
          <a:prstGeom prst="wedgeRoundRectCallout">
            <a:avLst>
              <a:gd fmla="val -61875" name="adj1"/>
              <a:gd fmla="val 57186" name="adj2"/>
              <a:gd fmla="val 0" name="adj3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眾數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1" name="Shape 1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最適合你的一個字</a:t>
            </a:r>
          </a:p>
        </p:txBody>
      </p:sp>
      <p:sp>
        <p:nvSpPr>
          <p:cNvPr id="172" name="Shape 17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6275"/>
            <a:ext cx="9144000" cy="481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29" name="Shape 62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均值與資料形狀的關係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31" name="Shape 631"/>
          <p:cNvCxnSpPr/>
          <p:nvPr/>
        </p:nvCxnSpPr>
        <p:spPr>
          <a:xfrm>
            <a:off x="342275" y="4034325"/>
            <a:ext cx="0" cy="220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32" name="Shape 632"/>
          <p:cNvCxnSpPr/>
          <p:nvPr/>
        </p:nvCxnSpPr>
        <p:spPr>
          <a:xfrm>
            <a:off x="342275" y="6249125"/>
            <a:ext cx="39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3" name="Shape 633"/>
          <p:cNvSpPr/>
          <p:nvPr/>
        </p:nvSpPr>
        <p:spPr>
          <a:xfrm>
            <a:off x="342325" y="4185222"/>
            <a:ext cx="2974250" cy="2063925"/>
          </a:xfrm>
          <a:custGeom>
            <a:pathLst>
              <a:path extrusionOk="0" h="82557" w="118970">
                <a:moveTo>
                  <a:pt x="0" y="82557"/>
                </a:moveTo>
                <a:cubicBezTo>
                  <a:pt x="6704" y="79697"/>
                  <a:pt x="23560" y="78092"/>
                  <a:pt x="40225" y="65400"/>
                </a:cubicBezTo>
                <a:cubicBezTo>
                  <a:pt x="56889" y="52707"/>
                  <a:pt x="86860" y="17135"/>
                  <a:pt x="99985" y="6400"/>
                </a:cubicBezTo>
                <a:cubicBezTo>
                  <a:pt x="113109" y="-4335"/>
                  <a:pt x="115805" y="1889"/>
                  <a:pt x="118970" y="987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34" name="Shape 634"/>
          <p:cNvSpPr/>
          <p:nvPr/>
        </p:nvSpPr>
        <p:spPr>
          <a:xfrm>
            <a:off x="3267150" y="4209900"/>
            <a:ext cx="639171" cy="2036500"/>
          </a:xfrm>
          <a:custGeom>
            <a:pathLst>
              <a:path extrusionOk="0" h="81460" w="118971">
                <a:moveTo>
                  <a:pt x="118971" y="81460"/>
                </a:moveTo>
                <a:cubicBezTo>
                  <a:pt x="112266" y="78600"/>
                  <a:pt x="92630" y="76563"/>
                  <a:pt x="78746" y="64303"/>
                </a:cubicBezTo>
                <a:cubicBezTo>
                  <a:pt x="64861" y="52043"/>
                  <a:pt x="48788" y="18617"/>
                  <a:pt x="35664" y="7900"/>
                </a:cubicBezTo>
                <a:cubicBezTo>
                  <a:pt x="22539" y="-2817"/>
                  <a:pt x="5944" y="1316"/>
                  <a:pt x="0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635" name="Shape 635"/>
          <p:cNvCxnSpPr/>
          <p:nvPr/>
        </p:nvCxnSpPr>
        <p:spPr>
          <a:xfrm>
            <a:off x="3302825" y="3716125"/>
            <a:ext cx="0" cy="2534700"/>
          </a:xfrm>
          <a:prstGeom prst="straightConnector1">
            <a:avLst/>
          </a:prstGeom>
          <a:noFill/>
          <a:ln cap="flat" cmpd="sng" w="76200">
            <a:solidFill>
              <a:srgbClr val="783F04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636" name="Shape 636"/>
          <p:cNvSpPr/>
          <p:nvPr/>
        </p:nvSpPr>
        <p:spPr>
          <a:xfrm>
            <a:off x="1058300" y="2816900"/>
            <a:ext cx="1542300" cy="763500"/>
          </a:xfrm>
          <a:prstGeom prst="wedgeRoundRectCallout">
            <a:avLst>
              <a:gd fmla="val 40574" name="adj1"/>
              <a:gd fmla="val 74964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平均數</a:t>
            </a:r>
          </a:p>
        </p:txBody>
      </p:sp>
      <p:sp>
        <p:nvSpPr>
          <p:cNvPr id="637" name="Shape 637"/>
          <p:cNvSpPr/>
          <p:nvPr/>
        </p:nvSpPr>
        <p:spPr>
          <a:xfrm>
            <a:off x="2586200" y="1961912"/>
            <a:ext cx="1542300" cy="763500"/>
          </a:xfrm>
          <a:prstGeom prst="wedgeRoundRectCallout">
            <a:avLst>
              <a:gd fmla="val -34129" name="adj1"/>
              <a:gd fmla="val 158679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中位數</a:t>
            </a:r>
          </a:p>
        </p:txBody>
      </p:sp>
      <p:sp>
        <p:nvSpPr>
          <p:cNvPr id="638" name="Shape 638"/>
          <p:cNvSpPr/>
          <p:nvPr/>
        </p:nvSpPr>
        <p:spPr>
          <a:xfrm>
            <a:off x="3302825" y="2771650"/>
            <a:ext cx="1097400" cy="763500"/>
          </a:xfrm>
          <a:prstGeom prst="wedgeRoundRectCallout">
            <a:avLst>
              <a:gd fmla="val -42174" name="adj1"/>
              <a:gd fmla="val 66999" name="adj2"/>
              <a:gd fmla="val 0" name="adj3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眾數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724200" y="660825"/>
            <a:ext cx="29742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左偏 (</a:t>
            </a:r>
            <a:r>
              <a:rPr b="1" lang="zh-TW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成績</a:t>
            </a:r>
            <a:r>
              <a:rPr b="1" lang="zh-TW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5693550" y="660825"/>
            <a:ext cx="29742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右</a:t>
            </a:r>
            <a:r>
              <a:rPr b="1" lang="zh-TW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偏 (</a:t>
            </a:r>
            <a:r>
              <a:rPr b="1" lang="zh-TW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收入</a:t>
            </a:r>
            <a:r>
              <a:rPr b="1" lang="zh-TW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</a:p>
        </p:txBody>
      </p:sp>
      <p:cxnSp>
        <p:nvCxnSpPr>
          <p:cNvPr id="641" name="Shape 641"/>
          <p:cNvCxnSpPr/>
          <p:nvPr/>
        </p:nvCxnSpPr>
        <p:spPr>
          <a:xfrm>
            <a:off x="2846087" y="3716125"/>
            <a:ext cx="0" cy="2534700"/>
          </a:xfrm>
          <a:prstGeom prst="straightConnector1">
            <a:avLst/>
          </a:prstGeom>
          <a:noFill/>
          <a:ln cap="flat" cmpd="sng" w="762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642" name="Shape 642"/>
          <p:cNvCxnSpPr/>
          <p:nvPr/>
        </p:nvCxnSpPr>
        <p:spPr>
          <a:xfrm>
            <a:off x="2525137" y="3716125"/>
            <a:ext cx="0" cy="2534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643" name="Shape 643"/>
          <p:cNvCxnSpPr/>
          <p:nvPr/>
        </p:nvCxnSpPr>
        <p:spPr>
          <a:xfrm>
            <a:off x="5100825" y="4034325"/>
            <a:ext cx="0" cy="220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44" name="Shape 644"/>
          <p:cNvCxnSpPr/>
          <p:nvPr/>
        </p:nvCxnSpPr>
        <p:spPr>
          <a:xfrm>
            <a:off x="5100825" y="6249125"/>
            <a:ext cx="392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645" name="Shape 645"/>
          <p:cNvGrpSpPr/>
          <p:nvPr/>
        </p:nvGrpSpPr>
        <p:grpSpPr>
          <a:xfrm flipH="1">
            <a:off x="5100874" y="3716125"/>
            <a:ext cx="3563996" cy="2534700"/>
            <a:chOff x="4643675" y="3716125"/>
            <a:chExt cx="3563996" cy="2534700"/>
          </a:xfrm>
        </p:grpSpPr>
        <p:sp>
          <p:nvSpPr>
            <p:cNvPr id="646" name="Shape 646"/>
            <p:cNvSpPr/>
            <p:nvPr/>
          </p:nvSpPr>
          <p:spPr>
            <a:xfrm>
              <a:off x="4643675" y="4185222"/>
              <a:ext cx="2974250" cy="2063925"/>
            </a:xfrm>
            <a:custGeom>
              <a:pathLst>
                <a:path extrusionOk="0" h="82557" w="118970">
                  <a:moveTo>
                    <a:pt x="0" y="82557"/>
                  </a:moveTo>
                  <a:cubicBezTo>
                    <a:pt x="6704" y="79697"/>
                    <a:pt x="23560" y="78092"/>
                    <a:pt x="40225" y="65400"/>
                  </a:cubicBezTo>
                  <a:cubicBezTo>
                    <a:pt x="56889" y="52707"/>
                    <a:pt x="86860" y="17135"/>
                    <a:pt x="99985" y="6400"/>
                  </a:cubicBezTo>
                  <a:cubicBezTo>
                    <a:pt x="113109" y="-4335"/>
                    <a:pt x="115805" y="1889"/>
                    <a:pt x="118970" y="987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647" name="Shape 647"/>
            <p:cNvSpPr/>
            <p:nvPr/>
          </p:nvSpPr>
          <p:spPr>
            <a:xfrm>
              <a:off x="7568500" y="4209900"/>
              <a:ext cx="639171" cy="2036500"/>
            </a:xfrm>
            <a:custGeom>
              <a:pathLst>
                <a:path extrusionOk="0" h="81460" w="118971">
                  <a:moveTo>
                    <a:pt x="118971" y="81460"/>
                  </a:moveTo>
                  <a:cubicBezTo>
                    <a:pt x="112266" y="78600"/>
                    <a:pt x="92630" y="76563"/>
                    <a:pt x="78746" y="64303"/>
                  </a:cubicBezTo>
                  <a:cubicBezTo>
                    <a:pt x="64861" y="52043"/>
                    <a:pt x="48788" y="18617"/>
                    <a:pt x="35664" y="7900"/>
                  </a:cubicBezTo>
                  <a:cubicBezTo>
                    <a:pt x="22539" y="-2817"/>
                    <a:pt x="5944" y="1316"/>
                    <a:pt x="0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cxnSp>
          <p:nvCxnSpPr>
            <p:cNvPr id="648" name="Shape 648"/>
            <p:cNvCxnSpPr/>
            <p:nvPr/>
          </p:nvCxnSpPr>
          <p:spPr>
            <a:xfrm>
              <a:off x="7604175" y="3716125"/>
              <a:ext cx="0" cy="2534700"/>
            </a:xfrm>
            <a:prstGeom prst="straightConnector1">
              <a:avLst/>
            </a:prstGeom>
            <a:noFill/>
            <a:ln cap="flat" cmpd="sng" w="76200">
              <a:solidFill>
                <a:srgbClr val="783F04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649" name="Shape 649"/>
            <p:cNvCxnSpPr/>
            <p:nvPr/>
          </p:nvCxnSpPr>
          <p:spPr>
            <a:xfrm>
              <a:off x="7147437" y="3716125"/>
              <a:ext cx="0" cy="2534700"/>
            </a:xfrm>
            <a:prstGeom prst="straightConnector1">
              <a:avLst/>
            </a:prstGeom>
            <a:noFill/>
            <a:ln cap="flat" cmpd="sng" w="76200">
              <a:solidFill>
                <a:srgbClr val="274E13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650" name="Shape 650"/>
            <p:cNvCxnSpPr/>
            <p:nvPr/>
          </p:nvCxnSpPr>
          <p:spPr>
            <a:xfrm>
              <a:off x="6826487" y="3716125"/>
              <a:ext cx="0" cy="25347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dash"/>
              <a:round/>
              <a:headEnd len="lg" w="lg" type="none"/>
              <a:tailEnd len="lg" w="lg" type="none"/>
            </a:ln>
          </p:spPr>
        </p:cxnSp>
      </p:grpSp>
      <p:sp>
        <p:nvSpPr>
          <p:cNvPr id="651" name="Shape 651"/>
          <p:cNvSpPr/>
          <p:nvPr/>
        </p:nvSpPr>
        <p:spPr>
          <a:xfrm>
            <a:off x="4552125" y="2771650"/>
            <a:ext cx="1097400" cy="763500"/>
          </a:xfrm>
          <a:prstGeom prst="wedgeRoundRectCallout">
            <a:avLst>
              <a:gd fmla="val 46134" name="adj1"/>
              <a:gd fmla="val 71306" name="adj2"/>
              <a:gd fmla="val 0" name="adj3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眾數</a:t>
            </a:r>
          </a:p>
        </p:txBody>
      </p:sp>
      <p:sp>
        <p:nvSpPr>
          <p:cNvPr id="652" name="Shape 652"/>
          <p:cNvSpPr/>
          <p:nvPr/>
        </p:nvSpPr>
        <p:spPr>
          <a:xfrm>
            <a:off x="5241625" y="1961912"/>
            <a:ext cx="1542300" cy="763500"/>
          </a:xfrm>
          <a:prstGeom prst="wedgeRoundRectCallout">
            <a:avLst>
              <a:gd fmla="val 12115" name="adj1"/>
              <a:gd fmla="val 168741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中位數</a:t>
            </a:r>
          </a:p>
        </p:txBody>
      </p:sp>
      <p:sp>
        <p:nvSpPr>
          <p:cNvPr id="653" name="Shape 653"/>
          <p:cNvSpPr/>
          <p:nvPr/>
        </p:nvSpPr>
        <p:spPr>
          <a:xfrm>
            <a:off x="6610550" y="2816900"/>
            <a:ext cx="1542300" cy="763500"/>
          </a:xfrm>
          <a:prstGeom prst="wedgeRoundRectCallout">
            <a:avLst>
              <a:gd fmla="val -58145" name="adj1"/>
              <a:gd fmla="val 56758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平均數</a:t>
            </a:r>
          </a:p>
        </p:txBody>
      </p:sp>
      <p:cxnSp>
        <p:nvCxnSpPr>
          <p:cNvPr id="654" name="Shape 654"/>
          <p:cNvCxnSpPr/>
          <p:nvPr/>
        </p:nvCxnSpPr>
        <p:spPr>
          <a:xfrm>
            <a:off x="4503218" y="21486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61" name="Shape 6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均值與資料形狀的關係</a:t>
            </a:r>
          </a:p>
        </p:txBody>
      </p:sp>
      <p:sp>
        <p:nvSpPr>
          <p:cNvPr id="662" name="Shape 66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3701950" y="2596600"/>
            <a:ext cx="217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平均數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924" y="2441699"/>
            <a:ext cx="1073324" cy="10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/>
          <p:nvPr/>
        </p:nvSpPr>
        <p:spPr>
          <a:xfrm>
            <a:off x="1536850" y="4832800"/>
            <a:ext cx="217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中位數</a:t>
            </a:r>
          </a:p>
        </p:txBody>
      </p:sp>
      <p:pic>
        <p:nvPicPr>
          <p:cNvPr id="666" name="Shape 6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825" y="4677899"/>
            <a:ext cx="1073324" cy="1073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Shape 667"/>
          <p:cNvSpPr/>
          <p:nvPr/>
        </p:nvSpPr>
        <p:spPr>
          <a:xfrm>
            <a:off x="6196700" y="4832800"/>
            <a:ext cx="2178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眾數</a:t>
            </a:r>
          </a:p>
        </p:txBody>
      </p:sp>
      <p:pic>
        <p:nvPicPr>
          <p:cNvPr id="668" name="Shape 6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675" y="4677899"/>
            <a:ext cx="1073324" cy="1073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9" name="Shape 669"/>
          <p:cNvCxnSpPr>
            <a:stCxn id="663" idx="2"/>
            <a:endCxn id="665" idx="0"/>
          </p:cNvCxnSpPr>
          <p:nvPr/>
        </p:nvCxnSpPr>
        <p:spPr>
          <a:xfrm flipH="1">
            <a:off x="2625850" y="3360100"/>
            <a:ext cx="2165100" cy="14727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0" name="Shape 670"/>
          <p:cNvCxnSpPr>
            <a:stCxn id="663" idx="2"/>
            <a:endCxn id="667" idx="0"/>
          </p:cNvCxnSpPr>
          <p:nvPr/>
        </p:nvCxnSpPr>
        <p:spPr>
          <a:xfrm>
            <a:off x="4790950" y="3360100"/>
            <a:ext cx="2494800" cy="14727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1" name="Shape 671"/>
          <p:cNvCxnSpPr>
            <a:endCxn id="668" idx="1"/>
          </p:cNvCxnSpPr>
          <p:nvPr/>
        </p:nvCxnSpPr>
        <p:spPr>
          <a:xfrm>
            <a:off x="3714975" y="5214562"/>
            <a:ext cx="17787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72" name="Shape 672"/>
          <p:cNvSpPr txBox="1"/>
          <p:nvPr/>
        </p:nvSpPr>
        <p:spPr>
          <a:xfrm>
            <a:off x="2780575" y="1945300"/>
            <a:ext cx="3879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容易靠向離群值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615525" y="5650875"/>
            <a:ext cx="32862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資料形狀偏差時最好用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5493675" y="5650875"/>
            <a:ext cx="32862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出現在圖形尖峰上</a:t>
            </a:r>
          </a:p>
        </p:txBody>
      </p:sp>
      <p:pic>
        <p:nvPicPr>
          <p:cNvPr descr="[Slide] Bar Chart 長條圖 Slide" id="675" name="Shape 6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7287" y="3238712"/>
            <a:ext cx="1847324" cy="18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82" name="Shape 68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實作：均值的計算</a:t>
            </a:r>
          </a:p>
        </p:txBody>
      </p:sp>
      <p:sp>
        <p:nvSpPr>
          <p:cNvPr id="683" name="Shape 683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2.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90" name="Shape 69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1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00" y="1718949"/>
            <a:ext cx="6816799" cy="37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Shape 692"/>
          <p:cNvSpPr txBox="1"/>
          <p:nvPr/>
        </p:nvSpPr>
        <p:spPr>
          <a:xfrm>
            <a:off x="0" y="5662587"/>
            <a:ext cx="9144000" cy="67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「來</a:t>
            </a:r>
            <a:r>
              <a:rPr b="1" lang="zh-TW" sz="3200">
                <a:solidFill>
                  <a:srgbClr val="FFFFFF"/>
                </a:solidFill>
              </a:rPr>
              <a:t>幫我算算汽車價格的代表綜合數值吧</a:t>
            </a:r>
            <a:r>
              <a:rPr b="1" lang="zh-TW" sz="3200">
                <a:solidFill>
                  <a:srgbClr val="FFFFFF"/>
                </a:solidFill>
              </a:rPr>
              <a:t>。」</a:t>
            </a:r>
          </a:p>
        </p:txBody>
      </p:sp>
      <p:sp>
        <p:nvSpPr>
          <p:cNvPr id="693" name="Shape 693"/>
          <p:cNvSpPr txBox="1"/>
          <p:nvPr>
            <p:ph idx="4294967295" type="title"/>
          </p:nvPr>
        </p:nvSpPr>
        <p:spPr>
          <a:xfrm>
            <a:off x="476250" y="169425"/>
            <a:ext cx="8191500" cy="91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聽說你學了新招式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Shape 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12" y="618500"/>
            <a:ext cx="4286250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01" name="Shape 70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 txBox="1"/>
          <p:nvPr>
            <p:ph idx="4294967295" type="body"/>
          </p:nvPr>
        </p:nvSpPr>
        <p:spPr>
          <a:xfrm>
            <a:off x="4922100" y="2641625"/>
            <a:ext cx="3745800" cy="273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汽車案例數量：100筆</a:t>
            </a:r>
          </a:p>
        </p:txBody>
      </p:sp>
      <p:sp>
        <p:nvSpPr>
          <p:cNvPr id="703" name="Shape 703"/>
          <p:cNvSpPr txBox="1"/>
          <p:nvPr>
            <p:ph idx="4294967295" type="title"/>
          </p:nvPr>
        </p:nvSpPr>
        <p:spPr>
          <a:xfrm>
            <a:off x="4922100" y="1485175"/>
            <a:ext cx="38511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汽車的價格</a:t>
            </a:r>
          </a:p>
        </p:txBody>
      </p:sp>
      <p:sp>
        <p:nvSpPr>
          <p:cNvPr id="704" name="Shape 704"/>
          <p:cNvSpPr/>
          <p:nvPr/>
        </p:nvSpPr>
        <p:spPr>
          <a:xfrm>
            <a:off x="868375" y="1881500"/>
            <a:ext cx="1287000" cy="3818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705" name="Shape 7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474" y="3833462"/>
            <a:ext cx="2980924" cy="16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繪製汽車價格的</a:t>
            </a:r>
            <a:r>
              <a:rPr lang="zh-TW" u="sng"/>
              <a:t>直方圖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插入</a:t>
            </a:r>
            <a:r>
              <a:rPr lang="zh-TW" u="sng"/>
              <a:t>平均數</a:t>
            </a:r>
            <a:r>
              <a:rPr lang="zh-TW"/>
              <a:t>的公式與資料範圍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插入</a:t>
            </a:r>
            <a:r>
              <a:rPr lang="zh-TW" u="sng"/>
              <a:t>中位數</a:t>
            </a:r>
            <a:r>
              <a:rPr lang="zh-TW"/>
              <a:t>的公式與資料範圍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插入</a:t>
            </a:r>
            <a:r>
              <a:rPr lang="zh-TW" u="sng"/>
              <a:t>眾數</a:t>
            </a:r>
            <a:r>
              <a:rPr lang="zh-TW"/>
              <a:t>的公式與資料範圍</a:t>
            </a:r>
          </a:p>
        </p:txBody>
      </p:sp>
      <p:sp>
        <p:nvSpPr>
          <p:cNvPr id="713" name="Shape 7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W05-a. </a:t>
            </a:r>
            <a:r>
              <a:rPr lang="zh-TW"/>
              <a:t>均值計算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Shape 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62" y="2573012"/>
            <a:ext cx="3541874" cy="36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 rotWithShape="1">
          <a:blip r:embed="rId4">
            <a:alphaModFix/>
          </a:blip>
          <a:srcRect b="1351" l="0" r="52303" t="0"/>
          <a:stretch/>
        </p:blipFill>
        <p:spPr>
          <a:xfrm>
            <a:off x="5058449" y="2457225"/>
            <a:ext cx="4085551" cy="44006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21" name="Shape 72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實作：均值計算.docx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23" name="Shape 7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建立副本</a:t>
            </a:r>
          </a:p>
        </p:txBody>
      </p:sp>
      <p:sp>
        <p:nvSpPr>
          <p:cNvPr id="724" name="Shape 72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汽車與卡車的價格-公式用</a:t>
            </a:r>
          </a:p>
        </p:txBody>
      </p:sp>
      <p:sp>
        <p:nvSpPr>
          <p:cNvPr id="726" name="Shape 726"/>
          <p:cNvSpPr/>
          <p:nvPr/>
        </p:nvSpPr>
        <p:spPr>
          <a:xfrm>
            <a:off x="975350" y="4749475"/>
            <a:ext cx="2797800" cy="62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27" name="Shape 727"/>
          <p:cNvSpPr/>
          <p:nvPr/>
        </p:nvSpPr>
        <p:spPr>
          <a:xfrm flipH="1">
            <a:off x="3937700" y="4800925"/>
            <a:ext cx="1636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350" y="2020224"/>
            <a:ext cx="4323425" cy="4271868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34" name="Shape 73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選擇範圍：</a:t>
            </a:r>
            <a:br>
              <a:rPr lang="zh-TW"/>
            </a:br>
            <a:r>
              <a:rPr lang="zh-TW"/>
              <a:t>點選</a:t>
            </a:r>
            <a:r>
              <a:rPr lang="zh-TW">
                <a:solidFill>
                  <a:schemeClr val="dk1"/>
                </a:solidFill>
              </a:rPr>
              <a:t>欄名「</a:t>
            </a:r>
            <a:r>
              <a:rPr lang="zh-TW"/>
              <a:t>A」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插入⇨圖表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(使用建議圖表)</a:t>
            </a:r>
            <a:r>
              <a:rPr lang="zh-TW">
                <a:solidFill>
                  <a:schemeClr val="dk1"/>
                </a:solidFill>
              </a:rPr>
              <a:t>⇨插入</a:t>
            </a:r>
          </a:p>
          <a:p>
            <a:pPr indent="-228600" lvl="0" marL="45720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移動圖表到表格空白處</a:t>
            </a:r>
          </a:p>
        </p:txBody>
      </p:sp>
      <p:sp>
        <p:nvSpPr>
          <p:cNvPr id="735" name="Shape 7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36" name="Shape 7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繪製汽車價格的</a:t>
            </a:r>
            <a:r>
              <a:rPr lang="zh-TW" u="sng"/>
              <a:t>直方圖</a:t>
            </a:r>
          </a:p>
        </p:txBody>
      </p:sp>
      <p:sp>
        <p:nvSpPr>
          <p:cNvPr id="737" name="Shape 7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Shape 743"/>
          <p:cNvPicPr preferRelativeResize="0"/>
          <p:nvPr/>
        </p:nvPicPr>
        <p:blipFill rotWithShape="1">
          <a:blip r:embed="rId3">
            <a:alphaModFix/>
          </a:blip>
          <a:srcRect b="0" l="0" r="47602" t="0"/>
          <a:stretch/>
        </p:blipFill>
        <p:spPr>
          <a:xfrm>
            <a:off x="4352925" y="1765800"/>
            <a:ext cx="4791074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44" name="Shape 744"/>
          <p:cNvSpPr txBox="1"/>
          <p:nvPr>
            <p:ph idx="1" type="body"/>
          </p:nvPr>
        </p:nvSpPr>
        <p:spPr>
          <a:xfrm>
            <a:off x="811975" y="1791150"/>
            <a:ext cx="32478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點選「平均數」</a:t>
            </a:r>
            <a:br>
              <a:rPr lang="zh-TW"/>
            </a:br>
            <a:r>
              <a:rPr lang="zh-TW"/>
              <a:t>旁邊的空格(E5)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點選「公式列」</a:t>
            </a:r>
            <a:br>
              <a:rPr lang="zh-TW"/>
            </a:br>
            <a:r>
              <a:rPr lang="zh-TW"/>
              <a:t>的空白處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輸入公式：</a:t>
            </a:r>
          </a:p>
        </p:txBody>
      </p:sp>
      <p:sp>
        <p:nvSpPr>
          <p:cNvPr id="745" name="Shape 7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46" name="Shape 7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2. </a:t>
            </a:r>
            <a:r>
              <a:rPr lang="zh-TW"/>
              <a:t>插入</a:t>
            </a:r>
            <a:r>
              <a:rPr lang="zh-TW" u="sng"/>
              <a:t>平均數</a:t>
            </a:r>
            <a:r>
              <a:rPr lang="zh-TW"/>
              <a:t>的公式與資料範圍</a:t>
            </a:r>
          </a:p>
        </p:txBody>
      </p:sp>
      <p:sp>
        <p:nvSpPr>
          <p:cNvPr id="747" name="Shape 747"/>
          <p:cNvSpPr/>
          <p:nvPr/>
        </p:nvSpPr>
        <p:spPr>
          <a:xfrm>
            <a:off x="7790700" y="3873400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48" name="Shape 748"/>
          <p:cNvSpPr/>
          <p:nvPr/>
        </p:nvSpPr>
        <p:spPr>
          <a:xfrm>
            <a:off x="4674425" y="2589575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49" name="Shape 749"/>
          <p:cNvSpPr/>
          <p:nvPr/>
        </p:nvSpPr>
        <p:spPr>
          <a:xfrm>
            <a:off x="7967025" y="4664000"/>
            <a:ext cx="773400" cy="763500"/>
          </a:xfrm>
          <a:prstGeom prst="wedgeEllipseCallout">
            <a:avLst>
              <a:gd fmla="val 16583" name="adj1"/>
              <a:gd fmla="val -831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50" name="Shape 750"/>
          <p:cNvSpPr/>
          <p:nvPr/>
        </p:nvSpPr>
        <p:spPr>
          <a:xfrm>
            <a:off x="5322575" y="15696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51" name="Shape 751"/>
          <p:cNvSpPr/>
          <p:nvPr/>
        </p:nvSpPr>
        <p:spPr>
          <a:xfrm>
            <a:off x="329175" y="4311075"/>
            <a:ext cx="45429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=</a:t>
            </a:r>
            <a:r>
              <a:rPr lang="zh-TW" sz="3200"/>
              <a:t>AVERAGE(</a:t>
            </a:r>
            <a:r>
              <a:rPr lang="zh-TW" sz="3200">
                <a:solidFill>
                  <a:srgbClr val="FF9900"/>
                </a:solidFill>
              </a:rPr>
              <a:t>A2:A101</a:t>
            </a:r>
            <a:r>
              <a:rPr lang="zh-TW" sz="3200"/>
              <a:t>)</a:t>
            </a:r>
          </a:p>
        </p:txBody>
      </p:sp>
      <p:sp>
        <p:nvSpPr>
          <p:cNvPr id="752" name="Shape 752"/>
          <p:cNvSpPr/>
          <p:nvPr/>
        </p:nvSpPr>
        <p:spPr>
          <a:xfrm>
            <a:off x="1211425" y="5245550"/>
            <a:ext cx="1542300" cy="763500"/>
          </a:xfrm>
          <a:prstGeom prst="wedgeRoundRectCallout">
            <a:avLst>
              <a:gd fmla="val -14713" name="adj1"/>
              <a:gd fmla="val -98936" name="adj2"/>
              <a:gd fmla="val 0" name="adj3"/>
            </a:avLst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公式</a:t>
            </a:r>
          </a:p>
        </p:txBody>
      </p:sp>
      <p:sp>
        <p:nvSpPr>
          <p:cNvPr id="753" name="Shape 753"/>
          <p:cNvSpPr/>
          <p:nvPr/>
        </p:nvSpPr>
        <p:spPr>
          <a:xfrm>
            <a:off x="158025" y="5245550"/>
            <a:ext cx="917400" cy="763500"/>
          </a:xfrm>
          <a:prstGeom prst="wedgeRoundRectCallout">
            <a:avLst>
              <a:gd fmla="val 6933" name="adj1"/>
              <a:gd fmla="val -9318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這是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公式</a:t>
            </a:r>
          </a:p>
        </p:txBody>
      </p:sp>
      <p:sp>
        <p:nvSpPr>
          <p:cNvPr id="754" name="Shape 754"/>
          <p:cNvSpPr/>
          <p:nvPr/>
        </p:nvSpPr>
        <p:spPr>
          <a:xfrm>
            <a:off x="2889725" y="5245550"/>
            <a:ext cx="1982400" cy="763500"/>
          </a:xfrm>
          <a:prstGeom prst="wedgeRoundRectCallout">
            <a:avLst>
              <a:gd fmla="val -14713" name="adj1"/>
              <a:gd fmla="val -98936" name="adj2"/>
              <a:gd fmla="val 0" name="adj3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資料範圍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Shape 760"/>
          <p:cNvPicPr preferRelativeResize="0"/>
          <p:nvPr/>
        </p:nvPicPr>
        <p:blipFill rotWithShape="1">
          <a:blip r:embed="rId3">
            <a:alphaModFix/>
          </a:blip>
          <a:srcRect b="6681" l="0" r="0" t="0"/>
          <a:stretch/>
        </p:blipFill>
        <p:spPr>
          <a:xfrm>
            <a:off x="4758825" y="1791150"/>
            <a:ext cx="4019400" cy="45291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61" name="Shape 761"/>
          <p:cNvSpPr txBox="1"/>
          <p:nvPr>
            <p:ph idx="1" type="body"/>
          </p:nvPr>
        </p:nvSpPr>
        <p:spPr>
          <a:xfrm>
            <a:off x="533400" y="2468875"/>
            <a:ext cx="4019400" cy="403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資料範圍：</a:t>
            </a:r>
            <a:r>
              <a:rPr b="1" lang="zh-TW" sz="4800">
                <a:solidFill>
                  <a:schemeClr val="accent4"/>
                </a:solidFill>
              </a:rPr>
              <a:t>A</a:t>
            </a:r>
            <a:r>
              <a:rPr b="1" lang="zh-TW" sz="4800">
                <a:solidFill>
                  <a:schemeClr val="accent1"/>
                </a:solidFill>
              </a:rPr>
              <a:t>2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值：21.5</a:t>
            </a:r>
          </a:p>
        </p:txBody>
      </p:sp>
      <p:sp>
        <p:nvSpPr>
          <p:cNvPr id="762" name="Shape 7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63" name="Shape 7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資料範圍：單格</a:t>
            </a:r>
          </a:p>
        </p:txBody>
      </p:sp>
      <p:sp>
        <p:nvSpPr>
          <p:cNvPr id="764" name="Shape 76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5" name="Shape 765"/>
          <p:cNvSpPr/>
          <p:nvPr/>
        </p:nvSpPr>
        <p:spPr>
          <a:xfrm>
            <a:off x="5376675" y="4279375"/>
            <a:ext cx="1766700" cy="47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66" name="Shape 766"/>
          <p:cNvSpPr/>
          <p:nvPr/>
        </p:nvSpPr>
        <p:spPr>
          <a:xfrm>
            <a:off x="5878025" y="2666950"/>
            <a:ext cx="1542300" cy="763500"/>
          </a:xfrm>
          <a:prstGeom prst="wedgeRoundRectCallout">
            <a:avLst>
              <a:gd fmla="val -17052" name="adj1"/>
              <a:gd fmla="val 69211" name="adj2"/>
              <a:gd fmla="val 0" name="adj3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A:欄名</a:t>
            </a:r>
          </a:p>
        </p:txBody>
      </p:sp>
      <p:sp>
        <p:nvSpPr>
          <p:cNvPr id="767" name="Shape 767"/>
          <p:cNvSpPr/>
          <p:nvPr/>
        </p:nvSpPr>
        <p:spPr>
          <a:xfrm>
            <a:off x="3010500" y="4071475"/>
            <a:ext cx="1542300" cy="763500"/>
          </a:xfrm>
          <a:prstGeom prst="wedgeRoundRectCallout">
            <a:avLst>
              <a:gd fmla="val 74959" name="adj1"/>
              <a:gd fmla="val 4538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2</a:t>
            </a:r>
            <a:r>
              <a:rPr lang="zh-TW" sz="3200">
                <a:solidFill>
                  <a:srgbClr val="FFFFFF"/>
                </a:solidFill>
              </a:rPr>
              <a:t>:列名</a:t>
            </a:r>
          </a:p>
        </p:txBody>
      </p:sp>
      <p:sp>
        <p:nvSpPr>
          <p:cNvPr id="768" name="Shape 768"/>
          <p:cNvSpPr/>
          <p:nvPr/>
        </p:nvSpPr>
        <p:spPr>
          <a:xfrm>
            <a:off x="1006100" y="1705375"/>
            <a:ext cx="1542300" cy="763500"/>
          </a:xfrm>
          <a:prstGeom prst="wedgeRoundRectCallout">
            <a:avLst>
              <a:gd fmla="val 49113" name="adj1"/>
              <a:gd fmla="val 75871" name="adj2"/>
              <a:gd fmla="val 0" name="adj3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A:欄名</a:t>
            </a:r>
          </a:p>
        </p:txBody>
      </p:sp>
      <p:sp>
        <p:nvSpPr>
          <p:cNvPr id="769" name="Shape 769"/>
          <p:cNvSpPr/>
          <p:nvPr/>
        </p:nvSpPr>
        <p:spPr>
          <a:xfrm>
            <a:off x="2692300" y="1705375"/>
            <a:ext cx="1542300" cy="763500"/>
          </a:xfrm>
          <a:prstGeom prst="wedgeRoundRectCallout">
            <a:avLst>
              <a:gd fmla="val -31048" name="adj1"/>
              <a:gd fmla="val 80180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2:列名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9144003" cy="685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4">
            <a:alphaModFix/>
          </a:blip>
          <a:srcRect b="10027" l="5533" r="58279" t="20720"/>
          <a:stretch/>
        </p:blipFill>
        <p:spPr>
          <a:xfrm>
            <a:off x="2917650" y="1760850"/>
            <a:ext cx="3308700" cy="333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1379825" y="1719650"/>
            <a:ext cx="22962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資料呢？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Shape 775"/>
          <p:cNvPicPr preferRelativeResize="0"/>
          <p:nvPr/>
        </p:nvPicPr>
        <p:blipFill rotWithShape="1">
          <a:blip r:embed="rId3">
            <a:alphaModFix/>
          </a:blip>
          <a:srcRect b="8155" l="0" r="0" t="0"/>
          <a:stretch/>
        </p:blipFill>
        <p:spPr>
          <a:xfrm>
            <a:off x="4758825" y="1943550"/>
            <a:ext cx="4019400" cy="4455437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76" name="Shape 776"/>
          <p:cNvSpPr txBox="1"/>
          <p:nvPr>
            <p:ph idx="1" type="body"/>
          </p:nvPr>
        </p:nvSpPr>
        <p:spPr>
          <a:xfrm>
            <a:off x="533400" y="2468875"/>
            <a:ext cx="4019400" cy="403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資料範圍：</a:t>
            </a:r>
            <a:r>
              <a:rPr b="1" lang="zh-TW" sz="4800">
                <a:solidFill>
                  <a:schemeClr val="accent4"/>
                </a:solidFill>
              </a:rPr>
              <a:t>A2</a:t>
            </a:r>
            <a:r>
              <a:rPr b="1" lang="zh-TW" sz="4800">
                <a:solidFill>
                  <a:schemeClr val="accent6"/>
                </a:solidFill>
              </a:rPr>
              <a:t>:</a:t>
            </a:r>
            <a:r>
              <a:rPr b="1" lang="zh-TW" sz="4800">
                <a:solidFill>
                  <a:schemeClr val="accent1"/>
                </a:solidFill>
              </a:rPr>
              <a:t>A5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值：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21.5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28.4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42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23.99</a:t>
            </a:r>
          </a:p>
        </p:txBody>
      </p:sp>
      <p:sp>
        <p:nvSpPr>
          <p:cNvPr id="777" name="Shape 7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78" name="Shape 7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資料範圍：範圍多格</a:t>
            </a:r>
          </a:p>
        </p:txBody>
      </p:sp>
      <p:sp>
        <p:nvSpPr>
          <p:cNvPr id="779" name="Shape 77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5376675" y="4431775"/>
            <a:ext cx="1766700" cy="47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81" name="Shape 781"/>
          <p:cNvSpPr/>
          <p:nvPr/>
        </p:nvSpPr>
        <p:spPr>
          <a:xfrm>
            <a:off x="7216700" y="3884925"/>
            <a:ext cx="1766700" cy="763500"/>
          </a:xfrm>
          <a:prstGeom prst="wedgeRoundRectCallout">
            <a:avLst>
              <a:gd fmla="val -62229" name="adj1"/>
              <a:gd fmla="val 46218" name="adj2"/>
              <a:gd fmla="val 0" name="adj3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起點A2</a:t>
            </a:r>
          </a:p>
        </p:txBody>
      </p:sp>
      <p:sp>
        <p:nvSpPr>
          <p:cNvPr id="782" name="Shape 782"/>
          <p:cNvSpPr/>
          <p:nvPr/>
        </p:nvSpPr>
        <p:spPr>
          <a:xfrm>
            <a:off x="5376675" y="5419325"/>
            <a:ext cx="1766700" cy="47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83" name="Shape 783"/>
          <p:cNvSpPr/>
          <p:nvPr/>
        </p:nvSpPr>
        <p:spPr>
          <a:xfrm>
            <a:off x="3466400" y="1513000"/>
            <a:ext cx="1766700" cy="763500"/>
          </a:xfrm>
          <a:prstGeom prst="wedgeRoundRectCallout">
            <a:avLst>
              <a:gd fmla="val -34416" name="adj1"/>
              <a:gd fmla="val 88130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終點A5</a:t>
            </a:r>
          </a:p>
        </p:txBody>
      </p:sp>
      <p:sp>
        <p:nvSpPr>
          <p:cNvPr id="784" name="Shape 784"/>
          <p:cNvSpPr/>
          <p:nvPr/>
        </p:nvSpPr>
        <p:spPr>
          <a:xfrm>
            <a:off x="1370525" y="1513000"/>
            <a:ext cx="1766700" cy="763500"/>
          </a:xfrm>
          <a:prstGeom prst="wedgeRoundRectCallout">
            <a:avLst>
              <a:gd fmla="val 20865" name="adj1"/>
              <a:gd fmla="val 93880" name="adj2"/>
              <a:gd fmla="val 0" name="adj3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起點A2</a:t>
            </a:r>
          </a:p>
        </p:txBody>
      </p:sp>
      <p:sp>
        <p:nvSpPr>
          <p:cNvPr id="785" name="Shape 785"/>
          <p:cNvSpPr/>
          <p:nvPr/>
        </p:nvSpPr>
        <p:spPr>
          <a:xfrm>
            <a:off x="2786100" y="3499100"/>
            <a:ext cx="1766700" cy="763500"/>
          </a:xfrm>
          <a:prstGeom prst="wedgeRoundRectCallout">
            <a:avLst>
              <a:gd fmla="val -25722" name="adj1"/>
              <a:gd fmla="val -75707" name="adj2"/>
              <a:gd fmla="val 0" name="adj3"/>
            </a:avLst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範圍分隔:</a:t>
            </a:r>
          </a:p>
        </p:txBody>
      </p:sp>
      <p:sp>
        <p:nvSpPr>
          <p:cNvPr id="786" name="Shape 786"/>
          <p:cNvSpPr/>
          <p:nvPr/>
        </p:nvSpPr>
        <p:spPr>
          <a:xfrm>
            <a:off x="7216700" y="5276675"/>
            <a:ext cx="1766700" cy="763500"/>
          </a:xfrm>
          <a:prstGeom prst="wedgeRoundRectCallout">
            <a:avLst>
              <a:gd fmla="val -59124" name="adj1"/>
              <a:gd fmla="val 6212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終點A5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Shape 792"/>
          <p:cNvPicPr preferRelativeResize="0"/>
          <p:nvPr/>
        </p:nvPicPr>
        <p:blipFill rotWithShape="1">
          <a:blip r:embed="rId3">
            <a:alphaModFix/>
          </a:blip>
          <a:srcRect b="0" l="0" r="47602" t="0"/>
          <a:stretch/>
        </p:blipFill>
        <p:spPr>
          <a:xfrm>
            <a:off x="4352925" y="1765800"/>
            <a:ext cx="4791074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93" name="Shape 793"/>
          <p:cNvSpPr txBox="1"/>
          <p:nvPr>
            <p:ph idx="1" type="body"/>
          </p:nvPr>
        </p:nvSpPr>
        <p:spPr>
          <a:xfrm>
            <a:off x="713250" y="1791150"/>
            <a:ext cx="3116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</a:t>
            </a:r>
            <a:r>
              <a:rPr lang="zh-TW"/>
              <a:t>中位數</a:t>
            </a:r>
            <a:r>
              <a:rPr lang="zh-TW"/>
              <a:t>」</a:t>
            </a:r>
            <a:br>
              <a:rPr lang="zh-TW"/>
            </a:br>
            <a:r>
              <a:rPr lang="zh-TW"/>
              <a:t>旁邊的空格 (E6)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點選「公式列」</a:t>
            </a:r>
            <a:br>
              <a:rPr lang="zh-TW"/>
            </a:br>
            <a:r>
              <a:rPr lang="zh-TW"/>
              <a:t>的空白處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輸入公式：</a:t>
            </a:r>
          </a:p>
        </p:txBody>
      </p:sp>
      <p:sp>
        <p:nvSpPr>
          <p:cNvPr id="794" name="Shape 7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95" name="Shape 7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3. 插入</a:t>
            </a:r>
            <a:r>
              <a:rPr lang="zh-TW" u="sng"/>
              <a:t>中位數</a:t>
            </a:r>
            <a:r>
              <a:rPr lang="zh-TW"/>
              <a:t>的公式與資料範圍</a:t>
            </a:r>
          </a:p>
        </p:txBody>
      </p:sp>
      <p:sp>
        <p:nvSpPr>
          <p:cNvPr id="796" name="Shape 79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/>
          <p:nvPr/>
        </p:nvSpPr>
        <p:spPr>
          <a:xfrm>
            <a:off x="7790700" y="4169675"/>
            <a:ext cx="12795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98" name="Shape 798"/>
          <p:cNvSpPr/>
          <p:nvPr/>
        </p:nvSpPr>
        <p:spPr>
          <a:xfrm>
            <a:off x="4674425" y="2589575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799" name="Shape 799"/>
          <p:cNvSpPr/>
          <p:nvPr/>
        </p:nvSpPr>
        <p:spPr>
          <a:xfrm>
            <a:off x="7967025" y="4816400"/>
            <a:ext cx="773400" cy="763500"/>
          </a:xfrm>
          <a:prstGeom prst="wedgeEllipseCallout">
            <a:avLst>
              <a:gd fmla="val 16583" name="adj1"/>
              <a:gd fmla="val -831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00" name="Shape 800"/>
          <p:cNvSpPr/>
          <p:nvPr/>
        </p:nvSpPr>
        <p:spPr>
          <a:xfrm>
            <a:off x="5322575" y="15696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01" name="Shape 801"/>
          <p:cNvSpPr/>
          <p:nvPr/>
        </p:nvSpPr>
        <p:spPr>
          <a:xfrm>
            <a:off x="329175" y="4311075"/>
            <a:ext cx="45429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=</a:t>
            </a:r>
            <a:r>
              <a:rPr lang="zh-TW" sz="3200"/>
              <a:t>MEDIAN</a:t>
            </a:r>
            <a:r>
              <a:rPr lang="zh-TW" sz="3200"/>
              <a:t>(</a:t>
            </a:r>
            <a:r>
              <a:rPr lang="zh-TW" sz="3200">
                <a:solidFill>
                  <a:srgbClr val="FF9900"/>
                </a:solidFill>
              </a:rPr>
              <a:t>A2:A101</a:t>
            </a:r>
            <a:r>
              <a:rPr lang="zh-TW" sz="3200"/>
              <a:t>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Shape 807"/>
          <p:cNvPicPr preferRelativeResize="0"/>
          <p:nvPr/>
        </p:nvPicPr>
        <p:blipFill rotWithShape="1">
          <a:blip r:embed="rId3">
            <a:alphaModFix/>
          </a:blip>
          <a:srcRect b="0" l="0" r="47602" t="0"/>
          <a:stretch/>
        </p:blipFill>
        <p:spPr>
          <a:xfrm>
            <a:off x="4352925" y="1765800"/>
            <a:ext cx="4791074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08" name="Shape 808"/>
          <p:cNvSpPr txBox="1"/>
          <p:nvPr>
            <p:ph idx="1" type="body"/>
          </p:nvPr>
        </p:nvSpPr>
        <p:spPr>
          <a:xfrm>
            <a:off x="713250" y="1791150"/>
            <a:ext cx="3116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點選「眾數」</a:t>
            </a:r>
            <a:br>
              <a:rPr lang="zh-TW"/>
            </a:br>
            <a:r>
              <a:rPr lang="zh-TW"/>
              <a:t>旁邊的空格 (E7)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點選「公式列」</a:t>
            </a:r>
            <a:br>
              <a:rPr lang="zh-TW"/>
            </a:br>
            <a:r>
              <a:rPr lang="zh-TW"/>
              <a:t>的空白處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輸入公式：</a:t>
            </a:r>
          </a:p>
        </p:txBody>
      </p:sp>
      <p:sp>
        <p:nvSpPr>
          <p:cNvPr id="809" name="Shape 8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10" name="Shape 8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</a:t>
            </a:r>
            <a:r>
              <a:rPr lang="zh-TW"/>
              <a:t>. 插入</a:t>
            </a:r>
            <a:r>
              <a:rPr lang="zh-TW" u="sng"/>
              <a:t>眾數</a:t>
            </a:r>
            <a:r>
              <a:rPr lang="zh-TW"/>
              <a:t>的公式與資料範圍</a:t>
            </a:r>
          </a:p>
        </p:txBody>
      </p:sp>
      <p:sp>
        <p:nvSpPr>
          <p:cNvPr id="811" name="Shape 8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7790700" y="4398275"/>
            <a:ext cx="12795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13" name="Shape 813"/>
          <p:cNvSpPr/>
          <p:nvPr/>
        </p:nvSpPr>
        <p:spPr>
          <a:xfrm>
            <a:off x="4674425" y="2589575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14" name="Shape 814"/>
          <p:cNvSpPr/>
          <p:nvPr/>
        </p:nvSpPr>
        <p:spPr>
          <a:xfrm>
            <a:off x="7967025" y="5045000"/>
            <a:ext cx="773400" cy="763500"/>
          </a:xfrm>
          <a:prstGeom prst="wedgeEllipseCallout">
            <a:avLst>
              <a:gd fmla="val 16583" name="adj1"/>
              <a:gd fmla="val -831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15" name="Shape 815"/>
          <p:cNvSpPr/>
          <p:nvPr/>
        </p:nvSpPr>
        <p:spPr>
          <a:xfrm>
            <a:off x="5322575" y="15696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16" name="Shape 816"/>
          <p:cNvSpPr/>
          <p:nvPr/>
        </p:nvSpPr>
        <p:spPr>
          <a:xfrm>
            <a:off x="329175" y="4311075"/>
            <a:ext cx="45429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=</a:t>
            </a:r>
            <a:r>
              <a:rPr lang="zh-TW" sz="3200"/>
              <a:t>MODE</a:t>
            </a:r>
            <a:r>
              <a:rPr lang="zh-TW" sz="3200"/>
              <a:t>(</a:t>
            </a:r>
            <a:r>
              <a:rPr lang="zh-TW" sz="3200">
                <a:solidFill>
                  <a:srgbClr val="FF9900"/>
                </a:solidFill>
              </a:rPr>
              <a:t>A2:A101</a:t>
            </a:r>
            <a:r>
              <a:rPr lang="zh-TW" sz="3200"/>
              <a:t>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Shape 822" title="汽車價格直方圖"/>
          <p:cNvPicPr preferRelativeResize="0"/>
          <p:nvPr/>
        </p:nvPicPr>
        <p:blipFill rotWithShape="1">
          <a:blip r:embed="rId3">
            <a:alphaModFix/>
          </a:blip>
          <a:srcRect b="0" l="13337" r="0" t="0"/>
          <a:stretch/>
        </p:blipFill>
        <p:spPr>
          <a:xfrm>
            <a:off x="1879787" y="2146199"/>
            <a:ext cx="6603617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24" name="Shape 8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觀察均值在資料分佈的位置</a:t>
            </a:r>
          </a:p>
        </p:txBody>
      </p:sp>
      <p:sp>
        <p:nvSpPr>
          <p:cNvPr id="825" name="Shape 82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26" name="Shape 826"/>
          <p:cNvCxnSpPr/>
          <p:nvPr/>
        </p:nvCxnSpPr>
        <p:spPr>
          <a:xfrm>
            <a:off x="3045671" y="3396725"/>
            <a:ext cx="0" cy="2534700"/>
          </a:xfrm>
          <a:prstGeom prst="straightConnector1">
            <a:avLst/>
          </a:prstGeom>
          <a:noFill/>
          <a:ln cap="flat" cmpd="sng" w="76200">
            <a:solidFill>
              <a:srgbClr val="783F04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27" name="Shape 827"/>
          <p:cNvCxnSpPr/>
          <p:nvPr/>
        </p:nvCxnSpPr>
        <p:spPr>
          <a:xfrm>
            <a:off x="3303334" y="3397850"/>
            <a:ext cx="0" cy="2534700"/>
          </a:xfrm>
          <a:prstGeom prst="straightConnector1">
            <a:avLst/>
          </a:prstGeom>
          <a:noFill/>
          <a:ln cap="flat" cmpd="sng" w="762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28" name="Shape 828"/>
          <p:cNvCxnSpPr/>
          <p:nvPr/>
        </p:nvCxnSpPr>
        <p:spPr>
          <a:xfrm>
            <a:off x="3560984" y="3397850"/>
            <a:ext cx="0" cy="2534700"/>
          </a:xfrm>
          <a:prstGeom prst="straightConnector1">
            <a:avLst/>
          </a:prstGeom>
          <a:noFill/>
          <a:ln cap="flat" cmpd="sng" w="76200">
            <a:solidFill>
              <a:schemeClr val="accent4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829" name="Shape 829"/>
          <p:cNvSpPr/>
          <p:nvPr/>
        </p:nvSpPr>
        <p:spPr>
          <a:xfrm>
            <a:off x="1100600" y="3085489"/>
            <a:ext cx="1097400" cy="902099"/>
          </a:xfrm>
          <a:prstGeom prst="wedgeRoundRectCallout">
            <a:avLst>
              <a:gd fmla="val 108680" name="adj1"/>
              <a:gd fmla="val -13747" name="adj2"/>
              <a:gd fmla="val 0" name="adj3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眾數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22</a:t>
            </a:r>
          </a:p>
        </p:txBody>
      </p:sp>
      <p:sp>
        <p:nvSpPr>
          <p:cNvPr id="830" name="Shape 830"/>
          <p:cNvSpPr/>
          <p:nvPr/>
        </p:nvSpPr>
        <p:spPr>
          <a:xfrm>
            <a:off x="1599975" y="1328474"/>
            <a:ext cx="1542300" cy="902100"/>
          </a:xfrm>
          <a:prstGeom prst="wedgeRoundRectCallout">
            <a:avLst>
              <a:gd fmla="val 58275" name="adj1"/>
              <a:gd fmla="val 162779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中位數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23.5</a:t>
            </a:r>
          </a:p>
        </p:txBody>
      </p:sp>
      <p:sp>
        <p:nvSpPr>
          <p:cNvPr id="831" name="Shape 831"/>
          <p:cNvSpPr/>
          <p:nvPr/>
        </p:nvSpPr>
        <p:spPr>
          <a:xfrm>
            <a:off x="3884425" y="1953933"/>
            <a:ext cx="1915200" cy="902100"/>
          </a:xfrm>
          <a:prstGeom prst="wedgeRoundRectCallout">
            <a:avLst>
              <a:gd fmla="val -63180" name="adj1"/>
              <a:gd fmla="val 97095" name="adj2"/>
              <a:gd fmla="val 0" name="adj3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平均數28.41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W05-a. 均值計算</a:t>
            </a:r>
          </a:p>
        </p:txBody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上機實作</a:t>
            </a:r>
          </a:p>
        </p:txBody>
      </p:sp>
      <p:sp>
        <p:nvSpPr>
          <p:cNvPr id="840" name="Shape 8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200" y="2536974"/>
            <a:ext cx="5409600" cy="3473452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42" name="Shape 842"/>
          <p:cNvSpPr/>
          <p:nvPr/>
        </p:nvSpPr>
        <p:spPr>
          <a:xfrm>
            <a:off x="5825350" y="4754550"/>
            <a:ext cx="2250600" cy="77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43" name="Shape 843"/>
          <p:cNvSpPr/>
          <p:nvPr/>
        </p:nvSpPr>
        <p:spPr>
          <a:xfrm>
            <a:off x="6533650" y="3555725"/>
            <a:ext cx="1542300" cy="763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均值</a:t>
            </a:r>
          </a:p>
        </p:txBody>
      </p:sp>
      <p:sp>
        <p:nvSpPr>
          <p:cNvPr id="844" name="Shape 844"/>
          <p:cNvSpPr/>
          <p:nvPr/>
        </p:nvSpPr>
        <p:spPr>
          <a:xfrm>
            <a:off x="3619825" y="3317100"/>
            <a:ext cx="1542300" cy="47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845" name="Shape 8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975" y="1433700"/>
            <a:ext cx="1422675" cy="14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/>
          <p:nvPr/>
        </p:nvSpPr>
        <p:spPr>
          <a:xfrm>
            <a:off x="5502200" y="2702137"/>
            <a:ext cx="1542300" cy="763500"/>
          </a:xfrm>
          <a:prstGeom prst="wedgeRoundRectCallout">
            <a:avLst>
              <a:gd fmla="val -66676" name="adj1"/>
              <a:gd fmla="val 344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公式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3761325" y="3514825"/>
            <a:ext cx="1208700" cy="14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900"/>
              <a:t>=MODE(</a:t>
            </a:r>
            <a:r>
              <a:rPr lang="zh-TW" sz="900">
                <a:solidFill>
                  <a:schemeClr val="accent6"/>
                </a:solidFill>
              </a:rPr>
              <a:t>A2:A101</a:t>
            </a:r>
            <a:r>
              <a:rPr lang="zh-TW" sz="900"/>
              <a:t>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4" name="Shape 85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7500"/>
              <a:buFont typeface="Arial"/>
              <a:buNone/>
            </a:pPr>
            <a:r>
              <a:rPr lang="zh-TW"/>
              <a:t>資料的離度：分散性</a:t>
            </a:r>
          </a:p>
        </p:txBody>
      </p:sp>
      <p:sp>
        <p:nvSpPr>
          <p:cNvPr id="855" name="Shape 855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3.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/>
        </p:nvSpPr>
        <p:spPr>
          <a:xfrm>
            <a:off x="0" y="1766625"/>
            <a:ext cx="9144000" cy="478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2" name="Shape 8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63" name="Shape 863"/>
          <p:cNvSpPr txBox="1"/>
          <p:nvPr>
            <p:ph idx="4294967295"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離度？那是什麼？</a:t>
            </a:r>
          </a:p>
        </p:txBody>
      </p:sp>
      <p:sp>
        <p:nvSpPr>
          <p:cNvPr id="864" name="Shape 86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https://www.youtube.com/watch?v=ocDo3ySyHSI 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2483975"/>
            <a:ext cx="60579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72" name="Shape 87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Moore, D.S.、Notz, W.（2012）。統計學的世界 II</a:t>
            </a:r>
          </a:p>
        </p:txBody>
      </p:sp>
      <p:sp>
        <p:nvSpPr>
          <p:cNvPr id="873" name="Shape 873"/>
          <p:cNvSpPr txBox="1"/>
          <p:nvPr>
            <p:ph idx="4294967295"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老王的死因：不懂離度</a:t>
            </a:r>
          </a:p>
        </p:txBody>
      </p:sp>
      <p:pic>
        <p:nvPicPr>
          <p:cNvPr id="874" name="Shape 8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375" y="1413225"/>
            <a:ext cx="3905250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>
            <p:ph idx="4294967295" type="title"/>
          </p:nvPr>
        </p:nvSpPr>
        <p:spPr>
          <a:xfrm>
            <a:off x="278575" y="5157000"/>
            <a:ext cx="85869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「</a:t>
            </a:r>
            <a:r>
              <a:rPr b="0" lang="zh-TW" sz="3200"/>
              <a:t>他只知道河的</a:t>
            </a:r>
            <a:r>
              <a:rPr lang="zh-TW" sz="3200">
                <a:solidFill>
                  <a:srgbClr val="FF0000"/>
                </a:solidFill>
              </a:rPr>
              <a:t>平均深度</a:t>
            </a:r>
            <a:r>
              <a:rPr b="0" lang="zh-TW" sz="3200"/>
              <a:t>，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居然就打算過河了。</a:t>
            </a:r>
            <a:r>
              <a:rPr b="0" lang="zh-TW" sz="3200"/>
              <a:t>」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82" name="Shape 882"/>
          <p:cNvSpPr txBox="1"/>
          <p:nvPr>
            <p:ph idx="4294967295"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聽說股票很賺</a:t>
            </a:r>
          </a:p>
        </p:txBody>
      </p:sp>
      <p:sp>
        <p:nvSpPr>
          <p:cNvPr id="883" name="Shape 88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Moore, D.S.、Notz, W.（2012）。統計學的世界 II</a:t>
            </a:r>
          </a:p>
        </p:txBody>
      </p:sp>
      <p:pic>
        <p:nvPicPr>
          <p:cNvPr id="884" name="Shape 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625" y="1461799"/>
            <a:ext cx="4983350" cy="36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>
            <p:ph idx="4294967295" type="title"/>
          </p:nvPr>
        </p:nvSpPr>
        <p:spPr>
          <a:xfrm>
            <a:off x="476250" y="5309400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「平均獲利高達</a:t>
            </a:r>
            <a:r>
              <a:rPr lang="zh-TW" sz="3200">
                <a:solidFill>
                  <a:srgbClr val="FF0000"/>
                </a:solidFill>
              </a:rPr>
              <a:t>14.62%</a:t>
            </a:r>
            <a:r>
              <a:rPr b="0" lang="zh-TW" sz="3200"/>
              <a:t>，不買是傻子」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92" name="Shape 892"/>
          <p:cNvSpPr txBox="1"/>
          <p:nvPr>
            <p:ph idx="4294967295"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一年後</a:t>
            </a:r>
          </a:p>
        </p:txBody>
      </p:sp>
      <p:sp>
        <p:nvSpPr>
          <p:cNvPr id="893" name="Shape 89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Moore, D.S.、Notz, W.（2012）。統計學的世界 II</a:t>
            </a:r>
          </a:p>
        </p:txBody>
      </p:sp>
      <p:sp>
        <p:nvSpPr>
          <p:cNvPr id="894" name="Shape 894"/>
          <p:cNvSpPr txBox="1"/>
          <p:nvPr>
            <p:ph idx="4294967295" type="title"/>
          </p:nvPr>
        </p:nvSpPr>
        <p:spPr>
          <a:xfrm>
            <a:off x="476250" y="5309400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「我虧損了</a:t>
            </a:r>
            <a:r>
              <a:rPr lang="zh-TW" sz="3200">
                <a:solidFill>
                  <a:srgbClr val="274E13"/>
                </a:solidFill>
              </a:rPr>
              <a:t>26</a:t>
            </a:r>
            <a:r>
              <a:rPr lang="zh-TW" sz="3200">
                <a:solidFill>
                  <a:srgbClr val="274E13"/>
                </a:solidFill>
              </a:rPr>
              <a:t>%</a:t>
            </a:r>
            <a:r>
              <a:rPr b="0" lang="zh-TW" sz="3200"/>
              <a:t>，</a:t>
            </a:r>
            <a:r>
              <a:rPr b="0" lang="zh-TW" sz="3200"/>
              <a:t>怎麼會這樣？」</a:t>
            </a:r>
          </a:p>
        </p:txBody>
      </p:sp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12" y="1413231"/>
            <a:ext cx="5836966" cy="389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12" y="618500"/>
            <a:ext cx="4286250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2" name="Shape 19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>
            <p:ph idx="4294967295" type="body"/>
          </p:nvPr>
        </p:nvSpPr>
        <p:spPr>
          <a:xfrm>
            <a:off x="4922100" y="2108225"/>
            <a:ext cx="3745800" cy="273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汽車案例數量：100筆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卡車案例筆數：40筆</a:t>
            </a:r>
          </a:p>
        </p:txBody>
      </p:sp>
      <p:sp>
        <p:nvSpPr>
          <p:cNvPr id="194" name="Shape 194"/>
          <p:cNvSpPr txBox="1"/>
          <p:nvPr>
            <p:ph idx="4294967295" type="title"/>
          </p:nvPr>
        </p:nvSpPr>
        <p:spPr>
          <a:xfrm>
            <a:off x="4922100" y="951775"/>
            <a:ext cx="38511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汽車跟卡車的價格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13800" y="3525199"/>
            <a:ext cx="2354100" cy="25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1099" y="4327212"/>
            <a:ext cx="2980924" cy="16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/>
          <p:nvPr>
            <p:ph idx="4294967295" type="body"/>
          </p:nvPr>
        </p:nvSpPr>
        <p:spPr>
          <a:xfrm>
            <a:off x="476250" y="790050"/>
            <a:ext cx="8191500" cy="570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600"/>
              <a:t>投資一定有風險，基金投資</a:t>
            </a:r>
            <a:r>
              <a:rPr b="1" lang="zh-TW" sz="3600">
                <a:solidFill>
                  <a:srgbClr val="FF0000"/>
                </a:solidFill>
              </a:rPr>
              <a:t>有賺有賠</a:t>
            </a:r>
            <a:r>
              <a:rPr lang="zh-TW" sz="3600"/>
              <a:t>，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 sz="3600"/>
              <a:t>申購前應詳閱公開說明書。</a:t>
            </a:r>
          </a:p>
        </p:txBody>
      </p:sp>
      <p:sp>
        <p:nvSpPr>
          <p:cNvPr id="902" name="Shape 9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03" name="Shape 90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4" name="Shape 904"/>
          <p:cNvPicPr preferRelativeResize="0"/>
          <p:nvPr/>
        </p:nvPicPr>
        <p:blipFill rotWithShape="1">
          <a:blip r:embed="rId3">
            <a:alphaModFix/>
          </a:blip>
          <a:srcRect b="15497" l="0" r="0" t="0"/>
          <a:stretch/>
        </p:blipFill>
        <p:spPr>
          <a:xfrm>
            <a:off x="0" y="2865450"/>
            <a:ext cx="9143999" cy="330432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Shape 905"/>
          <p:cNvSpPr/>
          <p:nvPr/>
        </p:nvSpPr>
        <p:spPr>
          <a:xfrm>
            <a:off x="6362975" y="5386975"/>
            <a:ext cx="1956000" cy="1030800"/>
          </a:xfrm>
          <a:prstGeom prst="wedgeRoundRectCallout">
            <a:avLst>
              <a:gd fmla="val -42706" name="adj1"/>
              <a:gd fmla="val -8518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移動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平均線</a:t>
            </a:r>
          </a:p>
        </p:txBody>
      </p:sp>
      <p:sp>
        <p:nvSpPr>
          <p:cNvPr id="906" name="Shape 906"/>
          <p:cNvSpPr/>
          <p:nvPr/>
        </p:nvSpPr>
        <p:spPr>
          <a:xfrm>
            <a:off x="2162400" y="5592800"/>
            <a:ext cx="773400" cy="763500"/>
          </a:xfrm>
          <a:prstGeom prst="wedgeEllipseCallout">
            <a:avLst>
              <a:gd fmla="val -24560" name="adj1"/>
              <a:gd fmla="val -8405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13" name="Shape 91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4" name="Shape 914"/>
          <p:cNvPicPr preferRelativeResize="0"/>
          <p:nvPr/>
        </p:nvPicPr>
        <p:blipFill rotWithShape="1">
          <a:blip r:embed="rId3">
            <a:alphaModFix/>
          </a:blip>
          <a:srcRect b="15497" l="0" r="0" t="0"/>
          <a:stretch/>
        </p:blipFill>
        <p:spPr>
          <a:xfrm>
            <a:off x="0" y="2865450"/>
            <a:ext cx="9143999" cy="330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519" y="299352"/>
            <a:ext cx="3452100" cy="2304274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Shape 916"/>
          <p:cNvSpPr/>
          <p:nvPr/>
        </p:nvSpPr>
        <p:spPr>
          <a:xfrm>
            <a:off x="2018975" y="2603625"/>
            <a:ext cx="4632900" cy="1250400"/>
          </a:xfrm>
          <a:prstGeom prst="wedgeRoundRectCallout">
            <a:avLst>
              <a:gd fmla="val -3341" name="adj1"/>
              <a:gd fmla="val -8446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以後</a:t>
            </a:r>
            <a:r>
              <a:rPr lang="zh-TW" sz="3200"/>
              <a:t>可以讓我先知道</a:t>
            </a:r>
            <a:br>
              <a:rPr lang="zh-TW" sz="3200"/>
            </a:br>
            <a:r>
              <a:rPr lang="zh-TW" sz="3200"/>
              <a:t>可能會賠多少好嗎？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23" name="Shape 9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全距：最大值-最小值</a:t>
            </a:r>
          </a:p>
        </p:txBody>
      </p:sp>
      <p:sp>
        <p:nvSpPr>
          <p:cNvPr id="924" name="Shape 92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2680250" y="4100024"/>
            <a:ext cx="329700" cy="3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3695387" y="4100024"/>
            <a:ext cx="329700" cy="3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4783250" y="4086398"/>
            <a:ext cx="329700" cy="40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/>
          <p:nvPr/>
        </p:nvSpPr>
        <p:spPr>
          <a:xfrm>
            <a:off x="5747475" y="3075399"/>
            <a:ext cx="329700" cy="1411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29" name="Shape 929"/>
          <p:cNvCxnSpPr/>
          <p:nvPr/>
        </p:nvCxnSpPr>
        <p:spPr>
          <a:xfrm>
            <a:off x="2416475" y="4508900"/>
            <a:ext cx="40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30" name="Shape 930"/>
          <p:cNvSpPr txBox="1"/>
          <p:nvPr/>
        </p:nvSpPr>
        <p:spPr>
          <a:xfrm>
            <a:off x="2319650" y="4595350"/>
            <a:ext cx="10509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員工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3327150" y="4595350"/>
            <a:ext cx="10509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</a:rPr>
              <a:t>員工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4467712" y="4595350"/>
            <a:ext cx="873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經理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5499675" y="4595350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CEO</a:t>
            </a:r>
          </a:p>
        </p:txBody>
      </p:sp>
      <p:pic>
        <p:nvPicPr>
          <p:cNvPr descr="slide user executive red account profile people human" id="934" name="Shape 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425" y="3227791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935" name="Shape 9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400" y="3416077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936" name="Shape 9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541" y="3416077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Shape 9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9620" y="2318513"/>
            <a:ext cx="825379" cy="82538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Shape 938"/>
          <p:cNvSpPr txBox="1"/>
          <p:nvPr/>
        </p:nvSpPr>
        <p:spPr>
          <a:xfrm>
            <a:off x="2363050" y="3007025"/>
            <a:ext cx="964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500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3370550" y="3007025"/>
            <a:ext cx="964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500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4491500" y="286722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4500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5499675" y="1969000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50500</a:t>
            </a:r>
          </a:p>
        </p:txBody>
      </p:sp>
      <p:sp>
        <p:nvSpPr>
          <p:cNvPr id="942" name="Shape 942"/>
          <p:cNvSpPr/>
          <p:nvPr/>
        </p:nvSpPr>
        <p:spPr>
          <a:xfrm>
            <a:off x="6959725" y="3474050"/>
            <a:ext cx="1542300" cy="1048800"/>
          </a:xfrm>
          <a:prstGeom prst="wedgeRoundRectCallout">
            <a:avLst>
              <a:gd fmla="val -97149" name="adj1"/>
              <a:gd fmla="val 1004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最大值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50500</a:t>
            </a:r>
          </a:p>
        </p:txBody>
      </p:sp>
      <p:sp>
        <p:nvSpPr>
          <p:cNvPr id="943" name="Shape 943"/>
          <p:cNvSpPr/>
          <p:nvPr/>
        </p:nvSpPr>
        <p:spPr>
          <a:xfrm>
            <a:off x="606475" y="3673625"/>
            <a:ext cx="1542300" cy="1048800"/>
          </a:xfrm>
          <a:prstGeom prst="wedgeRoundRectCallout">
            <a:avLst>
              <a:gd fmla="val 65775" name="adj1"/>
              <a:gd fmla="val 1612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最小值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500</a:t>
            </a:r>
          </a:p>
        </p:txBody>
      </p:sp>
      <p:sp>
        <p:nvSpPr>
          <p:cNvPr id="944" name="Shape 944"/>
          <p:cNvSpPr/>
          <p:nvPr/>
        </p:nvSpPr>
        <p:spPr>
          <a:xfrm>
            <a:off x="2435950" y="5100025"/>
            <a:ext cx="4214100" cy="825300"/>
          </a:xfrm>
          <a:prstGeom prst="leftRightArrow">
            <a:avLst>
              <a:gd fmla="val 67084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200"/>
              <a:t>全距：50000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2129400" y="5857650"/>
            <a:ext cx="4885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最大值50500-最小值500=50000</a:t>
            </a:r>
          </a:p>
        </p:txBody>
      </p:sp>
      <p:grpSp>
        <p:nvGrpSpPr>
          <p:cNvPr id="946" name="Shape 946"/>
          <p:cNvGrpSpPr/>
          <p:nvPr/>
        </p:nvGrpSpPr>
        <p:grpSpPr>
          <a:xfrm>
            <a:off x="114824" y="4954725"/>
            <a:ext cx="2220800" cy="983050"/>
            <a:chOff x="4349324" y="5432225"/>
            <a:chExt cx="2220800" cy="983050"/>
          </a:xfrm>
        </p:grpSpPr>
        <p:sp>
          <p:nvSpPr>
            <p:cNvPr id="947" name="Shape 947"/>
            <p:cNvSpPr/>
            <p:nvPr/>
          </p:nvSpPr>
          <p:spPr>
            <a:xfrm>
              <a:off x="4772225" y="5542000"/>
              <a:ext cx="17979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zh-TW" sz="3200"/>
                <a:t>=MIN()</a:t>
              </a:r>
            </a:p>
          </p:txBody>
        </p:sp>
        <p:pic>
          <p:nvPicPr>
            <p:cNvPr descr="google spreadsheet.png" id="948" name="Shape 9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49324" y="5432225"/>
              <a:ext cx="761200" cy="983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9" name="Shape 949"/>
          <p:cNvGrpSpPr/>
          <p:nvPr/>
        </p:nvGrpSpPr>
        <p:grpSpPr>
          <a:xfrm>
            <a:off x="6750374" y="4954725"/>
            <a:ext cx="2220800" cy="983050"/>
            <a:chOff x="4349324" y="5432225"/>
            <a:chExt cx="2220800" cy="983050"/>
          </a:xfrm>
        </p:grpSpPr>
        <p:sp>
          <p:nvSpPr>
            <p:cNvPr id="950" name="Shape 950"/>
            <p:cNvSpPr/>
            <p:nvPr/>
          </p:nvSpPr>
          <p:spPr>
            <a:xfrm>
              <a:off x="4772225" y="5542000"/>
              <a:ext cx="17979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zh-TW" sz="3200"/>
                <a:t>=MAX()</a:t>
              </a:r>
            </a:p>
          </p:txBody>
        </p:sp>
        <p:pic>
          <p:nvPicPr>
            <p:cNvPr descr="google spreadsheet.png" id="951" name="Shape 9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49324" y="5432225"/>
              <a:ext cx="761200" cy="98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58" name="Shape 95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zh-TW"/>
              <a:t>全距</a:t>
            </a:r>
            <a:r>
              <a:rPr lang="zh-TW"/>
              <a:t>數：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zh-TW"/>
              <a:t>4000</a:t>
            </a:r>
          </a:p>
        </p:txBody>
      </p:sp>
      <p:sp>
        <p:nvSpPr>
          <p:cNvPr id="959" name="Shape 95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zh-TW"/>
              <a:t>平均數：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zh-TW" sz="3600">
                <a:solidFill>
                  <a:srgbClr val="FF0000"/>
                </a:solidFill>
              </a:rPr>
              <a:t>50000</a:t>
            </a:r>
          </a:p>
        </p:txBody>
      </p:sp>
      <p:sp>
        <p:nvSpPr>
          <p:cNvPr id="960" name="Shape 9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全距的問題</a:t>
            </a:r>
          </a:p>
        </p:txBody>
      </p:sp>
      <p:sp>
        <p:nvSpPr>
          <p:cNvPr id="961" name="Shape 96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user executive red account profile people human" id="962" name="Shape 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100" y="4250716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963" name="Shape 9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75" y="4591402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964" name="Shape 9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216" y="4591402"/>
            <a:ext cx="825379" cy="825386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Shape 965"/>
          <p:cNvSpPr/>
          <p:nvPr/>
        </p:nvSpPr>
        <p:spPr>
          <a:xfrm>
            <a:off x="1082925" y="54168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2098062" y="54168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3185925" y="5076100"/>
            <a:ext cx="329700" cy="96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68" name="Shape 968"/>
          <p:cNvCxnSpPr/>
          <p:nvPr/>
        </p:nvCxnSpPr>
        <p:spPr>
          <a:xfrm>
            <a:off x="819150" y="6065225"/>
            <a:ext cx="330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69" name="Shape 969"/>
          <p:cNvSpPr txBox="1"/>
          <p:nvPr/>
        </p:nvSpPr>
        <p:spPr>
          <a:xfrm>
            <a:off x="972975" y="61516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員工</a:t>
            </a:r>
          </a:p>
        </p:txBody>
      </p:sp>
      <p:sp>
        <p:nvSpPr>
          <p:cNvPr id="970" name="Shape 970"/>
          <p:cNvSpPr txBox="1"/>
          <p:nvPr/>
        </p:nvSpPr>
        <p:spPr>
          <a:xfrm>
            <a:off x="1980525" y="61516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員工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2988075" y="6151675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經理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972975" y="4182350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1980525" y="4182350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2988075" y="3813950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4500</a:t>
            </a:r>
          </a:p>
        </p:txBody>
      </p:sp>
      <p:pic>
        <p:nvPicPr>
          <p:cNvPr descr="slide user executive red account profile people human" id="975" name="Shape 9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200" y="4250716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976" name="Shape 9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175" y="4591402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977" name="Shape 9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4316" y="4591402"/>
            <a:ext cx="825379" cy="825386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/>
          <p:nvPr/>
        </p:nvSpPr>
        <p:spPr>
          <a:xfrm>
            <a:off x="4787025" y="54168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/>
          <p:nvPr/>
        </p:nvSpPr>
        <p:spPr>
          <a:xfrm>
            <a:off x="5802162" y="5416800"/>
            <a:ext cx="329700" cy="62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0" name="Shape 980"/>
          <p:cNvSpPr/>
          <p:nvPr/>
        </p:nvSpPr>
        <p:spPr>
          <a:xfrm>
            <a:off x="6890025" y="5076100"/>
            <a:ext cx="329700" cy="96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/>
          <p:nvPr/>
        </p:nvSpPr>
        <p:spPr>
          <a:xfrm>
            <a:off x="7854250" y="3240700"/>
            <a:ext cx="329700" cy="280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2" name="Shape 9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6395" y="2503238"/>
            <a:ext cx="825379" cy="825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3" name="Shape 983"/>
          <p:cNvCxnSpPr/>
          <p:nvPr/>
        </p:nvCxnSpPr>
        <p:spPr>
          <a:xfrm>
            <a:off x="4523250" y="6065225"/>
            <a:ext cx="409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84" name="Shape 984"/>
          <p:cNvSpPr txBox="1"/>
          <p:nvPr/>
        </p:nvSpPr>
        <p:spPr>
          <a:xfrm>
            <a:off x="4677075" y="61516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員工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5684625" y="6151675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員工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6692175" y="6151675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經理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7606450" y="615167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CEO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4677075" y="4182350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5684625" y="4182350"/>
            <a:ext cx="549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500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6692175" y="3813950"/>
            <a:ext cx="637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4500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7606450" y="215372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50500</a:t>
            </a:r>
          </a:p>
        </p:txBody>
      </p:sp>
      <p:cxnSp>
        <p:nvCxnSpPr>
          <p:cNvPr id="992" name="Shape 992"/>
          <p:cNvCxnSpPr/>
          <p:nvPr/>
        </p:nvCxnSpPr>
        <p:spPr>
          <a:xfrm>
            <a:off x="4382043" y="21537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3" name="Shape 993"/>
          <p:cNvSpPr/>
          <p:nvPr/>
        </p:nvSpPr>
        <p:spPr>
          <a:xfrm rot="10800000">
            <a:off x="2253525" y="2351250"/>
            <a:ext cx="2296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7080450" y="1108325"/>
            <a:ext cx="1542300" cy="763500"/>
          </a:xfrm>
          <a:prstGeom prst="wedgeRoundRectCallout">
            <a:avLst>
              <a:gd fmla="val 13963" name="adj1"/>
              <a:gd fmla="val 8266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離群值</a:t>
            </a:r>
          </a:p>
        </p:txBody>
      </p:sp>
      <p:sp>
        <p:nvSpPr>
          <p:cNvPr id="995" name="Shape 995"/>
          <p:cNvSpPr txBox="1"/>
          <p:nvPr/>
        </p:nvSpPr>
        <p:spPr>
          <a:xfrm rot="-900107">
            <a:off x="6331490" y="2660025"/>
            <a:ext cx="1636474" cy="400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又怪我囉？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02" name="Shape 10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內</a:t>
            </a:r>
            <a:r>
              <a:rPr lang="zh-TW"/>
              <a:t>四分位距：</a:t>
            </a:r>
            <a:r>
              <a:rPr lang="zh-TW" sz="3600"/>
              <a:t>上四分位數-下四分位數</a:t>
            </a:r>
          </a:p>
        </p:txBody>
      </p:sp>
      <p:sp>
        <p:nvSpPr>
          <p:cNvPr id="1003" name="Shape 100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4" name="Shape 1004"/>
          <p:cNvSpPr/>
          <p:nvPr/>
        </p:nvSpPr>
        <p:spPr>
          <a:xfrm>
            <a:off x="2223050" y="4100024"/>
            <a:ext cx="329700" cy="3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5" name="Shape 1005"/>
          <p:cNvSpPr/>
          <p:nvPr/>
        </p:nvSpPr>
        <p:spPr>
          <a:xfrm>
            <a:off x="3695387" y="4100024"/>
            <a:ext cx="329700" cy="3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6" name="Shape 1006"/>
          <p:cNvSpPr/>
          <p:nvPr/>
        </p:nvSpPr>
        <p:spPr>
          <a:xfrm>
            <a:off x="4783250" y="4086398"/>
            <a:ext cx="329700" cy="40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7" name="Shape 1007"/>
          <p:cNvSpPr/>
          <p:nvPr/>
        </p:nvSpPr>
        <p:spPr>
          <a:xfrm>
            <a:off x="6280875" y="3075399"/>
            <a:ext cx="329700" cy="1411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8" name="Shape 1008"/>
          <p:cNvCxnSpPr/>
          <p:nvPr/>
        </p:nvCxnSpPr>
        <p:spPr>
          <a:xfrm>
            <a:off x="1569100" y="4508900"/>
            <a:ext cx="58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09" name="Shape 1009"/>
          <p:cNvSpPr txBox="1"/>
          <p:nvPr/>
        </p:nvSpPr>
        <p:spPr>
          <a:xfrm>
            <a:off x="1862450" y="4595350"/>
            <a:ext cx="10509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員工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3327150" y="4595350"/>
            <a:ext cx="10509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</a:rPr>
              <a:t>員工</a:t>
            </a:r>
          </a:p>
        </p:txBody>
      </p:sp>
      <p:sp>
        <p:nvSpPr>
          <p:cNvPr id="1011" name="Shape 1011"/>
          <p:cNvSpPr txBox="1"/>
          <p:nvPr/>
        </p:nvSpPr>
        <p:spPr>
          <a:xfrm>
            <a:off x="4467712" y="4595350"/>
            <a:ext cx="873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經理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6033075" y="4595350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CEO</a:t>
            </a:r>
          </a:p>
        </p:txBody>
      </p:sp>
      <p:pic>
        <p:nvPicPr>
          <p:cNvPr descr="slide user executive red account profile people human"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425" y="3227791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1014" name="Shape 10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200" y="3416077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1015" name="Shape 10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541" y="3416077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Shape 10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020" y="2318513"/>
            <a:ext cx="825379" cy="82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 txBox="1"/>
          <p:nvPr/>
        </p:nvSpPr>
        <p:spPr>
          <a:xfrm>
            <a:off x="1975250" y="300702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500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3432375" y="3007025"/>
            <a:ext cx="840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500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4491500" y="286722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4500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6033075" y="1969000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50500</a:t>
            </a:r>
          </a:p>
        </p:txBody>
      </p:sp>
      <p:grpSp>
        <p:nvGrpSpPr>
          <p:cNvPr id="1021" name="Shape 1021"/>
          <p:cNvGrpSpPr/>
          <p:nvPr/>
        </p:nvGrpSpPr>
        <p:grpSpPr>
          <a:xfrm>
            <a:off x="114824" y="4954725"/>
            <a:ext cx="4352900" cy="983050"/>
            <a:chOff x="4349324" y="5432225"/>
            <a:chExt cx="4352900" cy="983050"/>
          </a:xfrm>
        </p:grpSpPr>
        <p:sp>
          <p:nvSpPr>
            <p:cNvPr id="1022" name="Shape 1022"/>
            <p:cNvSpPr/>
            <p:nvPr/>
          </p:nvSpPr>
          <p:spPr>
            <a:xfrm>
              <a:off x="4772225" y="5542000"/>
              <a:ext cx="39300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zh-TW" sz="2400"/>
                <a:t>=</a:t>
              </a:r>
              <a:r>
                <a:rPr b="1" lang="zh-TW" sz="2400">
                  <a:solidFill>
                    <a:srgbClr val="FF0000"/>
                  </a:solidFill>
                </a:rPr>
                <a:t>Q</a:t>
              </a:r>
              <a:r>
                <a:rPr lang="zh-TW" sz="2400"/>
                <a:t>UARTILE(</a:t>
              </a:r>
              <a:r>
                <a:rPr lang="zh-TW" sz="2400">
                  <a:solidFill>
                    <a:schemeClr val="accent6"/>
                  </a:solidFill>
                </a:rPr>
                <a:t>資料範圍</a:t>
              </a:r>
              <a:r>
                <a:rPr lang="zh-TW" sz="2400"/>
                <a:t>,</a:t>
              </a:r>
              <a:r>
                <a:rPr b="1" lang="zh-TW" sz="2400">
                  <a:solidFill>
                    <a:srgbClr val="FF0000"/>
                  </a:solidFill>
                </a:rPr>
                <a:t>1</a:t>
              </a:r>
              <a:r>
                <a:rPr lang="zh-TW" sz="2400"/>
                <a:t>)</a:t>
              </a:r>
            </a:p>
          </p:txBody>
        </p:sp>
        <p:pic>
          <p:nvPicPr>
            <p:cNvPr descr="google spreadsheet.png" id="1023" name="Shape 10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49324" y="5432225"/>
              <a:ext cx="761200" cy="983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4" name="Shape 1024"/>
          <p:cNvSpPr/>
          <p:nvPr/>
        </p:nvSpPr>
        <p:spPr>
          <a:xfrm>
            <a:off x="2805325" y="1853725"/>
            <a:ext cx="637500" cy="2655300"/>
          </a:xfrm>
          <a:prstGeom prst="downArrowCallout">
            <a:avLst>
              <a:gd fmla="val 25000" name="adj1"/>
              <a:gd fmla="val 25000" name="adj2"/>
              <a:gd fmla="val 25000" name="adj3"/>
              <a:gd fmla="val 85980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0000"/>
                </a:solidFill>
              </a:rPr>
              <a:t>下</a:t>
            </a:r>
            <a:r>
              <a:rPr lang="zh-TW" sz="2400"/>
              <a:t>四分位數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025" name="Shape 1025"/>
          <p:cNvSpPr/>
          <p:nvPr/>
        </p:nvSpPr>
        <p:spPr>
          <a:xfrm>
            <a:off x="5480087" y="1853725"/>
            <a:ext cx="637500" cy="2655300"/>
          </a:xfrm>
          <a:prstGeom prst="downArrowCallout">
            <a:avLst>
              <a:gd fmla="val 25000" name="adj1"/>
              <a:gd fmla="val 25000" name="adj2"/>
              <a:gd fmla="val 25000" name="adj3"/>
              <a:gd fmla="val 85980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上</a:t>
            </a:r>
            <a:r>
              <a:rPr lang="zh-TW" sz="2400"/>
              <a:t>四分位數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0000"/>
                </a:solidFill>
              </a:rPr>
              <a:t>Q3</a:t>
            </a:r>
          </a:p>
        </p:txBody>
      </p:sp>
      <p:grpSp>
        <p:nvGrpSpPr>
          <p:cNvPr id="1026" name="Shape 1026"/>
          <p:cNvGrpSpPr/>
          <p:nvPr/>
        </p:nvGrpSpPr>
        <p:grpSpPr>
          <a:xfrm>
            <a:off x="4635624" y="4954725"/>
            <a:ext cx="4352900" cy="983050"/>
            <a:chOff x="4349324" y="5432225"/>
            <a:chExt cx="4352900" cy="983050"/>
          </a:xfrm>
        </p:grpSpPr>
        <p:sp>
          <p:nvSpPr>
            <p:cNvPr id="1027" name="Shape 1027"/>
            <p:cNvSpPr/>
            <p:nvPr/>
          </p:nvSpPr>
          <p:spPr>
            <a:xfrm>
              <a:off x="4772225" y="5542000"/>
              <a:ext cx="39300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zh-TW" sz="2400"/>
                <a:t>=</a:t>
              </a:r>
              <a:r>
                <a:rPr lang="zh-TW" sz="2400">
                  <a:solidFill>
                    <a:srgbClr val="FF0000"/>
                  </a:solidFill>
                </a:rPr>
                <a:t>Q</a:t>
              </a:r>
              <a:r>
                <a:rPr lang="zh-TW" sz="2400"/>
                <a:t>UARTILE(</a:t>
              </a:r>
              <a:r>
                <a:rPr lang="zh-TW" sz="2400">
                  <a:solidFill>
                    <a:schemeClr val="accent6"/>
                  </a:solidFill>
                </a:rPr>
                <a:t>資料範圍</a:t>
              </a:r>
              <a:r>
                <a:rPr lang="zh-TW" sz="2400"/>
                <a:t>,</a:t>
              </a:r>
              <a:r>
                <a:rPr b="1" lang="zh-TW" sz="2400">
                  <a:solidFill>
                    <a:srgbClr val="FF0000"/>
                  </a:solidFill>
                </a:rPr>
                <a:t>3</a:t>
              </a:r>
              <a:r>
                <a:rPr lang="zh-TW" sz="2400"/>
                <a:t>)</a:t>
              </a:r>
            </a:p>
          </p:txBody>
        </p:sp>
        <p:pic>
          <p:nvPicPr>
            <p:cNvPr descr="google spreadsheet.png" id="1028" name="Shape 10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49324" y="5432225"/>
              <a:ext cx="761200" cy="983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35" name="Shape 10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內四分位距：</a:t>
            </a:r>
            <a:r>
              <a:rPr lang="zh-TW" sz="3600"/>
              <a:t>上四分位數-下四分位數</a:t>
            </a:r>
          </a:p>
        </p:txBody>
      </p:sp>
      <p:sp>
        <p:nvSpPr>
          <p:cNvPr id="1036" name="Shape 103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7" name="Shape 1037"/>
          <p:cNvSpPr/>
          <p:nvPr/>
        </p:nvSpPr>
        <p:spPr>
          <a:xfrm>
            <a:off x="2223050" y="4100024"/>
            <a:ext cx="329700" cy="387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8" name="Shape 1038"/>
          <p:cNvSpPr/>
          <p:nvPr/>
        </p:nvSpPr>
        <p:spPr>
          <a:xfrm>
            <a:off x="3695387" y="4100024"/>
            <a:ext cx="329700" cy="3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9" name="Shape 1039"/>
          <p:cNvSpPr/>
          <p:nvPr/>
        </p:nvSpPr>
        <p:spPr>
          <a:xfrm>
            <a:off x="4783250" y="4086398"/>
            <a:ext cx="329700" cy="40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/>
        </p:nvSpPr>
        <p:spPr>
          <a:xfrm>
            <a:off x="6280875" y="3075399"/>
            <a:ext cx="329700" cy="14114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41" name="Shape 1041"/>
          <p:cNvCxnSpPr/>
          <p:nvPr/>
        </p:nvCxnSpPr>
        <p:spPr>
          <a:xfrm>
            <a:off x="1569100" y="4508900"/>
            <a:ext cx="58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42" name="Shape 1042"/>
          <p:cNvSpPr txBox="1"/>
          <p:nvPr/>
        </p:nvSpPr>
        <p:spPr>
          <a:xfrm>
            <a:off x="1862450" y="4595350"/>
            <a:ext cx="10509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員工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3327150" y="4595350"/>
            <a:ext cx="10509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</a:rPr>
              <a:t>員工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4467712" y="4595350"/>
            <a:ext cx="873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經理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6033075" y="4595350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CEO</a:t>
            </a:r>
          </a:p>
        </p:txBody>
      </p:sp>
      <p:pic>
        <p:nvPicPr>
          <p:cNvPr descr="slide user executive red account profile people human" id="1046" name="Shape 1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425" y="3227791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1047" name="Shape 10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200" y="3416077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1048" name="Shape 10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541" y="3416077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020" y="2318513"/>
            <a:ext cx="825379" cy="82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Shape 1050"/>
          <p:cNvSpPr txBox="1"/>
          <p:nvPr/>
        </p:nvSpPr>
        <p:spPr>
          <a:xfrm>
            <a:off x="1975250" y="300702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500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3432375" y="3007025"/>
            <a:ext cx="840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500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4491500" y="286722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4500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6033075" y="1969000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50500</a:t>
            </a:r>
          </a:p>
        </p:txBody>
      </p:sp>
      <p:sp>
        <p:nvSpPr>
          <p:cNvPr id="1054" name="Shape 1054"/>
          <p:cNvSpPr/>
          <p:nvPr/>
        </p:nvSpPr>
        <p:spPr>
          <a:xfrm>
            <a:off x="3061400" y="5328625"/>
            <a:ext cx="2963100" cy="825300"/>
          </a:xfrm>
          <a:prstGeom prst="leftRightArrow">
            <a:avLst>
              <a:gd fmla="val 67084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15500</a:t>
            </a:r>
          </a:p>
        </p:txBody>
      </p:sp>
      <p:sp>
        <p:nvSpPr>
          <p:cNvPr id="1055" name="Shape 1055"/>
          <p:cNvSpPr txBox="1"/>
          <p:nvPr/>
        </p:nvSpPr>
        <p:spPr>
          <a:xfrm>
            <a:off x="476250" y="5592475"/>
            <a:ext cx="253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Q1=500</a:t>
            </a:r>
          </a:p>
        </p:txBody>
      </p:sp>
      <p:sp>
        <p:nvSpPr>
          <p:cNvPr id="1056" name="Shape 1056"/>
          <p:cNvSpPr/>
          <p:nvPr/>
        </p:nvSpPr>
        <p:spPr>
          <a:xfrm>
            <a:off x="2805325" y="1853725"/>
            <a:ext cx="637500" cy="2655300"/>
          </a:xfrm>
          <a:prstGeom prst="downArrowCallout">
            <a:avLst>
              <a:gd fmla="val 25000" name="adj1"/>
              <a:gd fmla="val 25000" name="adj2"/>
              <a:gd fmla="val 25000" name="adj3"/>
              <a:gd fmla="val 85980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下四分位數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Q1</a:t>
            </a:r>
          </a:p>
        </p:txBody>
      </p:sp>
      <p:sp>
        <p:nvSpPr>
          <p:cNvPr id="1057" name="Shape 1057"/>
          <p:cNvSpPr/>
          <p:nvPr/>
        </p:nvSpPr>
        <p:spPr>
          <a:xfrm>
            <a:off x="5480087" y="1853725"/>
            <a:ext cx="637500" cy="2655300"/>
          </a:xfrm>
          <a:prstGeom prst="downArrowCallout">
            <a:avLst>
              <a:gd fmla="val 25000" name="adj1"/>
              <a:gd fmla="val 25000" name="adj2"/>
              <a:gd fmla="val 25000" name="adj3"/>
              <a:gd fmla="val 85980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上四分位數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Q3</a:t>
            </a:r>
          </a:p>
        </p:txBody>
      </p:sp>
      <p:sp>
        <p:nvSpPr>
          <p:cNvPr id="1058" name="Shape 1058"/>
          <p:cNvSpPr txBox="1"/>
          <p:nvPr/>
        </p:nvSpPr>
        <p:spPr>
          <a:xfrm>
            <a:off x="2129400" y="4963612"/>
            <a:ext cx="4885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內四分位距</a:t>
            </a:r>
          </a:p>
        </p:txBody>
      </p:sp>
      <p:sp>
        <p:nvSpPr>
          <p:cNvPr id="1059" name="Shape 1059"/>
          <p:cNvSpPr txBox="1"/>
          <p:nvPr/>
        </p:nvSpPr>
        <p:spPr>
          <a:xfrm>
            <a:off x="6117600" y="5592475"/>
            <a:ext cx="253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Q3=16000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66" name="Shape 10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http://hk.apple.nextmedia.com/realtime/china/20170311/56415227</a:t>
            </a:r>
          </a:p>
        </p:txBody>
      </p:sp>
      <p:sp>
        <p:nvSpPr>
          <p:cNvPr id="1067" name="Shape 10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中國動車對撞測試</a:t>
            </a:r>
          </a:p>
        </p:txBody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63400" y="1783075"/>
            <a:ext cx="47037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測試時速：</a:t>
            </a:r>
            <a:r>
              <a:rPr lang="zh-TW">
                <a:solidFill>
                  <a:srgbClr val="FF0000"/>
                </a:solidFill>
              </a:rPr>
              <a:t>38公里</a:t>
            </a:r>
          </a:p>
        </p:txBody>
      </p:sp>
      <p:pic>
        <p:nvPicPr>
          <p:cNvPr id="1069" name="Shape 1069"/>
          <p:cNvPicPr preferRelativeResize="0"/>
          <p:nvPr/>
        </p:nvPicPr>
        <p:blipFill rotWithShape="1">
          <a:blip r:embed="rId3">
            <a:alphaModFix/>
          </a:blip>
          <a:srcRect b="0" l="0" r="22714" t="0"/>
          <a:stretch/>
        </p:blipFill>
        <p:spPr>
          <a:xfrm>
            <a:off x="707400" y="2462575"/>
            <a:ext cx="47038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Shape 1070"/>
          <p:cNvSpPr/>
          <p:nvPr/>
        </p:nvSpPr>
        <p:spPr>
          <a:xfrm rot="-900235">
            <a:off x="396408" y="2584396"/>
            <a:ext cx="1542382" cy="763442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合格</a:t>
            </a:r>
          </a:p>
        </p:txBody>
      </p:sp>
      <p:pic>
        <p:nvPicPr>
          <p:cNvPr id="1071" name="Shape 10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800" y="4033000"/>
            <a:ext cx="266700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Shape 1072"/>
          <p:cNvSpPr txBox="1"/>
          <p:nvPr/>
        </p:nvSpPr>
        <p:spPr>
          <a:xfrm>
            <a:off x="5531900" y="3076350"/>
            <a:ext cx="2716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溫州動車對撞40死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相對時速</a:t>
            </a:r>
            <a:r>
              <a:rPr lang="zh-TW" sz="2400">
                <a:solidFill>
                  <a:srgbClr val="FF0000"/>
                </a:solidFill>
              </a:rPr>
              <a:t>83公里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 u="sng"/>
              <a:t>只是特例</a:t>
            </a:r>
            <a:r>
              <a:rPr lang="zh-TW" sz="2400"/>
              <a:t>，沒事的</a:t>
            </a:r>
          </a:p>
        </p:txBody>
      </p:sp>
      <p:sp>
        <p:nvSpPr>
          <p:cNvPr id="1073" name="Shape 1073"/>
          <p:cNvSpPr/>
          <p:nvPr/>
        </p:nvSpPr>
        <p:spPr>
          <a:xfrm>
            <a:off x="7160183" y="5444762"/>
            <a:ext cx="1542300" cy="7635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離群值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五數綜合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Q0, Q1, Q2, Q3, Q4</a:t>
            </a:r>
          </a:p>
        </p:txBody>
      </p:sp>
      <p:sp>
        <p:nvSpPr>
          <p:cNvPr id="1081" name="Shape 108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/>
          <p:nvPr/>
        </p:nvSpPr>
        <p:spPr>
          <a:xfrm>
            <a:off x="1842050" y="4293874"/>
            <a:ext cx="329700" cy="3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3" name="Shape 1083"/>
          <p:cNvSpPr/>
          <p:nvPr/>
        </p:nvSpPr>
        <p:spPr>
          <a:xfrm>
            <a:off x="3314387" y="4293874"/>
            <a:ext cx="329700" cy="38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/>
          <p:nvPr/>
        </p:nvSpPr>
        <p:spPr>
          <a:xfrm>
            <a:off x="5316650" y="4280248"/>
            <a:ext cx="329700" cy="40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5" name="Shape 1085"/>
          <p:cNvSpPr/>
          <p:nvPr/>
        </p:nvSpPr>
        <p:spPr>
          <a:xfrm>
            <a:off x="6814275" y="3269249"/>
            <a:ext cx="329700" cy="1411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86" name="Shape 1086"/>
          <p:cNvCxnSpPr/>
          <p:nvPr/>
        </p:nvCxnSpPr>
        <p:spPr>
          <a:xfrm>
            <a:off x="1188100" y="4702750"/>
            <a:ext cx="582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87" name="Shape 1087"/>
          <p:cNvSpPr txBox="1"/>
          <p:nvPr/>
        </p:nvSpPr>
        <p:spPr>
          <a:xfrm>
            <a:off x="1481450" y="4789200"/>
            <a:ext cx="10509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員工</a:t>
            </a:r>
          </a:p>
        </p:txBody>
      </p:sp>
      <p:sp>
        <p:nvSpPr>
          <p:cNvPr id="1088" name="Shape 1088"/>
          <p:cNvSpPr txBox="1"/>
          <p:nvPr/>
        </p:nvSpPr>
        <p:spPr>
          <a:xfrm>
            <a:off x="2946150" y="4789200"/>
            <a:ext cx="10509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</a:rPr>
              <a:t>員工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5001112" y="4789200"/>
            <a:ext cx="873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經理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6566475" y="4789200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CEO</a:t>
            </a:r>
          </a:p>
        </p:txBody>
      </p:sp>
      <p:pic>
        <p:nvPicPr>
          <p:cNvPr descr="slide user executive red account profile people human" id="1091" name="Shape 10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825" y="3421641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1092" name="Shape 10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200" y="3609927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1093" name="Shape 10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6541" y="3609927"/>
            <a:ext cx="825379" cy="825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Shape 10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6420" y="2512363"/>
            <a:ext cx="825379" cy="82538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/>
        </p:nvSpPr>
        <p:spPr>
          <a:xfrm>
            <a:off x="1594250" y="320087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500</a:t>
            </a:r>
          </a:p>
        </p:txBody>
      </p:sp>
      <p:sp>
        <p:nvSpPr>
          <p:cNvPr id="1096" name="Shape 1096"/>
          <p:cNvSpPr txBox="1"/>
          <p:nvPr/>
        </p:nvSpPr>
        <p:spPr>
          <a:xfrm>
            <a:off x="3051375" y="3200875"/>
            <a:ext cx="840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500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5024900" y="3061075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4500</a:t>
            </a:r>
          </a:p>
        </p:txBody>
      </p:sp>
      <p:sp>
        <p:nvSpPr>
          <p:cNvPr id="1098" name="Shape 1098"/>
          <p:cNvSpPr txBox="1"/>
          <p:nvPr/>
        </p:nvSpPr>
        <p:spPr>
          <a:xfrm>
            <a:off x="6566475" y="2162850"/>
            <a:ext cx="82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50500</a:t>
            </a:r>
          </a:p>
        </p:txBody>
      </p:sp>
      <p:sp>
        <p:nvSpPr>
          <p:cNvPr id="1099" name="Shape 1099"/>
          <p:cNvSpPr/>
          <p:nvPr/>
        </p:nvSpPr>
        <p:spPr>
          <a:xfrm>
            <a:off x="2424325" y="2047575"/>
            <a:ext cx="637500" cy="2655300"/>
          </a:xfrm>
          <a:prstGeom prst="downArrowCallout">
            <a:avLst>
              <a:gd fmla="val 25000" name="adj1"/>
              <a:gd fmla="val 25000" name="adj2"/>
              <a:gd fmla="val 25000" name="adj3"/>
              <a:gd fmla="val 85980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下四分位數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Q1</a:t>
            </a:r>
          </a:p>
        </p:txBody>
      </p:sp>
      <p:sp>
        <p:nvSpPr>
          <p:cNvPr id="1100" name="Shape 1100"/>
          <p:cNvSpPr/>
          <p:nvPr/>
        </p:nvSpPr>
        <p:spPr>
          <a:xfrm>
            <a:off x="6013487" y="2047575"/>
            <a:ext cx="637500" cy="2655300"/>
          </a:xfrm>
          <a:prstGeom prst="downArrowCallout">
            <a:avLst>
              <a:gd fmla="val 25000" name="adj1"/>
              <a:gd fmla="val 25000" name="adj2"/>
              <a:gd fmla="val 25000" name="adj3"/>
              <a:gd fmla="val 85980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上四分位數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Q3</a:t>
            </a:r>
          </a:p>
        </p:txBody>
      </p:sp>
      <p:sp>
        <p:nvSpPr>
          <p:cNvPr id="1101" name="Shape 1101"/>
          <p:cNvSpPr/>
          <p:nvPr/>
        </p:nvSpPr>
        <p:spPr>
          <a:xfrm>
            <a:off x="4161637" y="2047575"/>
            <a:ext cx="637500" cy="2655300"/>
          </a:xfrm>
          <a:prstGeom prst="downArrowCallout">
            <a:avLst>
              <a:gd fmla="val 25000" name="adj1"/>
              <a:gd fmla="val 25000" name="adj2"/>
              <a:gd fmla="val 25000" name="adj3"/>
              <a:gd fmla="val 85980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中</a:t>
            </a:r>
            <a:r>
              <a:rPr lang="zh-TW" sz="2400"/>
              <a:t>位數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Q2</a:t>
            </a:r>
          </a:p>
        </p:txBody>
      </p:sp>
      <p:sp>
        <p:nvSpPr>
          <p:cNvPr id="1102" name="Shape 1102"/>
          <p:cNvSpPr/>
          <p:nvPr/>
        </p:nvSpPr>
        <p:spPr>
          <a:xfrm>
            <a:off x="7391800" y="1956000"/>
            <a:ext cx="1452600" cy="938700"/>
          </a:xfrm>
          <a:prstGeom prst="wedgeRoundRectCallout">
            <a:avLst>
              <a:gd fmla="val -61610" name="adj1"/>
              <a:gd fmla="val 4282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最大值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Q4</a:t>
            </a:r>
          </a:p>
        </p:txBody>
      </p:sp>
      <p:sp>
        <p:nvSpPr>
          <p:cNvPr id="1103" name="Shape 1103"/>
          <p:cNvSpPr/>
          <p:nvPr/>
        </p:nvSpPr>
        <p:spPr>
          <a:xfrm>
            <a:off x="189575" y="2687425"/>
            <a:ext cx="1291800" cy="1048800"/>
          </a:xfrm>
          <a:prstGeom prst="wedgeRoundRectCallout">
            <a:avLst>
              <a:gd fmla="val 60425" name="adj1"/>
              <a:gd fmla="val 5122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最小值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Q0</a:t>
            </a:r>
          </a:p>
        </p:txBody>
      </p:sp>
      <p:cxnSp>
        <p:nvCxnSpPr>
          <p:cNvPr id="1104" name="Shape 1104"/>
          <p:cNvCxnSpPr/>
          <p:nvPr/>
        </p:nvCxnSpPr>
        <p:spPr>
          <a:xfrm>
            <a:off x="2743075" y="4702875"/>
            <a:ext cx="0" cy="6519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105" name="Shape 1105"/>
          <p:cNvCxnSpPr/>
          <p:nvPr/>
        </p:nvCxnSpPr>
        <p:spPr>
          <a:xfrm>
            <a:off x="6332250" y="4702875"/>
            <a:ext cx="0" cy="65190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106" name="Shape 1106"/>
          <p:cNvCxnSpPr/>
          <p:nvPr/>
        </p:nvCxnSpPr>
        <p:spPr>
          <a:xfrm>
            <a:off x="2006887" y="5183550"/>
            <a:ext cx="0" cy="895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107" name="Shape 1107"/>
          <p:cNvCxnSpPr/>
          <p:nvPr/>
        </p:nvCxnSpPr>
        <p:spPr>
          <a:xfrm>
            <a:off x="2743200" y="5343750"/>
            <a:ext cx="3588000" cy="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lg" w="lg" type="stealth"/>
            <a:tailEnd len="lg" w="lg" type="triangle"/>
          </a:ln>
        </p:spPr>
      </p:cxnSp>
      <p:sp>
        <p:nvSpPr>
          <p:cNvPr id="1108" name="Shape 1108"/>
          <p:cNvSpPr txBox="1"/>
          <p:nvPr/>
        </p:nvSpPr>
        <p:spPr>
          <a:xfrm>
            <a:off x="3670125" y="5151500"/>
            <a:ext cx="1743600" cy="52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內四分位距</a:t>
            </a:r>
          </a:p>
        </p:txBody>
      </p:sp>
      <p:cxnSp>
        <p:nvCxnSpPr>
          <p:cNvPr id="1109" name="Shape 1109"/>
          <p:cNvCxnSpPr/>
          <p:nvPr/>
        </p:nvCxnSpPr>
        <p:spPr>
          <a:xfrm>
            <a:off x="6979100" y="5183550"/>
            <a:ext cx="0" cy="8955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110" name="Shape 1110"/>
          <p:cNvCxnSpPr/>
          <p:nvPr/>
        </p:nvCxnSpPr>
        <p:spPr>
          <a:xfrm>
            <a:off x="1997050" y="6088675"/>
            <a:ext cx="49596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lg" w="lg" type="stealth"/>
            <a:tailEnd len="lg" w="lg" type="triangle"/>
          </a:ln>
        </p:spPr>
      </p:cxnSp>
      <p:sp>
        <p:nvSpPr>
          <p:cNvPr id="1111" name="Shape 1111"/>
          <p:cNvSpPr txBox="1"/>
          <p:nvPr/>
        </p:nvSpPr>
        <p:spPr>
          <a:xfrm>
            <a:off x="4129275" y="5820225"/>
            <a:ext cx="825300" cy="52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全</a:t>
            </a:r>
            <a:r>
              <a:rPr lang="zh-TW" sz="2400"/>
              <a:t>距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18" name="Shape 111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實作：五數綜合的計算</a:t>
            </a:r>
          </a:p>
        </p:txBody>
      </p:sp>
      <p:sp>
        <p:nvSpPr>
          <p:cNvPr id="1119" name="Shape 111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4.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26" name="Shape 112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7" name="Shape 1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00" y="1718949"/>
            <a:ext cx="6816799" cy="37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Shape 1128"/>
          <p:cNvSpPr txBox="1"/>
          <p:nvPr/>
        </p:nvSpPr>
        <p:spPr>
          <a:xfrm>
            <a:off x="0" y="5677825"/>
            <a:ext cx="9144000" cy="67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「那</a:t>
            </a:r>
            <a:r>
              <a:rPr b="1" lang="zh-TW" sz="3200">
                <a:solidFill>
                  <a:srgbClr val="FFFFFF"/>
                </a:solidFill>
              </a:rPr>
              <a:t>汽車價格的五數綜合是什麼？</a:t>
            </a:r>
            <a:r>
              <a:rPr b="1" lang="zh-TW" sz="3200">
                <a:solidFill>
                  <a:srgbClr val="FFFFFF"/>
                </a:solidFill>
              </a:rPr>
              <a:t>」</a:t>
            </a:r>
          </a:p>
        </p:txBody>
      </p:sp>
      <p:sp>
        <p:nvSpPr>
          <p:cNvPr id="1129" name="Shape 1129"/>
          <p:cNvSpPr txBox="1"/>
          <p:nvPr>
            <p:ph idx="4294967295" type="title"/>
          </p:nvPr>
        </p:nvSpPr>
        <p:spPr>
          <a:xfrm>
            <a:off x="476250" y="169425"/>
            <a:ext cx="8191500" cy="91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 strike="sngStrike">
                <a:solidFill>
                  <a:srgbClr val="FFFFFF"/>
                </a:solidFill>
              </a:rPr>
              <a:t>武術</a:t>
            </a:r>
            <a:r>
              <a:rPr lang="zh-TW">
                <a:solidFill>
                  <a:srgbClr val="FFFFFF"/>
                </a:solidFill>
              </a:rPr>
              <a:t> 五數綜合聽起來挺強的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3" name="Shape 203"/>
          <p:cNvSpPr txBox="1"/>
          <p:nvPr>
            <p:ph idx="4294967295" type="title"/>
          </p:nvPr>
        </p:nvSpPr>
        <p:spPr>
          <a:xfrm>
            <a:off x="476250" y="169425"/>
            <a:ext cx="8191500" cy="91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本週的老闆</a:t>
            </a:r>
          </a:p>
        </p:txBody>
      </p:sp>
      <p:sp>
        <p:nvSpPr>
          <p:cNvPr id="204" name="Shape 20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00" y="1718949"/>
            <a:ext cx="6816799" cy="37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0" y="5662587"/>
            <a:ext cx="9144000" cy="67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「我不想看圖，你給我用講的介紹這些資料。」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Shape 1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12" y="618500"/>
            <a:ext cx="4286250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Shape 11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37" name="Shape 113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 txBox="1"/>
          <p:nvPr>
            <p:ph idx="4294967295" type="body"/>
          </p:nvPr>
        </p:nvSpPr>
        <p:spPr>
          <a:xfrm>
            <a:off x="4922100" y="2641625"/>
            <a:ext cx="3745800" cy="273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汽車案例數量：100筆</a:t>
            </a:r>
          </a:p>
        </p:txBody>
      </p:sp>
      <p:sp>
        <p:nvSpPr>
          <p:cNvPr id="1139" name="Shape 1139"/>
          <p:cNvSpPr txBox="1"/>
          <p:nvPr>
            <p:ph idx="4294967295" type="title"/>
          </p:nvPr>
        </p:nvSpPr>
        <p:spPr>
          <a:xfrm>
            <a:off x="4922100" y="1485175"/>
            <a:ext cx="38511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汽車的價格</a:t>
            </a:r>
          </a:p>
        </p:txBody>
      </p:sp>
      <p:sp>
        <p:nvSpPr>
          <p:cNvPr id="1140" name="Shape 1140"/>
          <p:cNvSpPr/>
          <p:nvPr/>
        </p:nvSpPr>
        <p:spPr>
          <a:xfrm>
            <a:off x="868375" y="1881500"/>
            <a:ext cx="1287000" cy="3818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141" name="Shape 1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474" y="3833462"/>
            <a:ext cx="2980924" cy="16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48" name="Shape 1148"/>
          <p:cNvSpPr txBox="1"/>
          <p:nvPr>
            <p:ph idx="1" type="body"/>
          </p:nvPr>
        </p:nvSpPr>
        <p:spPr>
          <a:xfrm>
            <a:off x="3862425" y="1783075"/>
            <a:ext cx="4805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插入</a:t>
            </a:r>
            <a:r>
              <a:rPr lang="zh-TW" u="sng"/>
              <a:t>最大值</a:t>
            </a:r>
            <a:r>
              <a:rPr lang="zh-TW"/>
              <a:t>的公式與資料範圍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插入</a:t>
            </a:r>
            <a:r>
              <a:rPr lang="zh-TW" u="sng"/>
              <a:t>最小值</a:t>
            </a:r>
            <a:r>
              <a:rPr lang="zh-TW"/>
              <a:t>的公式與資料範圍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計算</a:t>
            </a:r>
            <a:r>
              <a:rPr lang="zh-TW" u="sng"/>
              <a:t>全距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插入</a:t>
            </a:r>
            <a:r>
              <a:rPr lang="zh-TW" u="sng"/>
              <a:t>上四分位數Q3</a:t>
            </a:r>
            <a:r>
              <a:rPr lang="zh-TW"/>
              <a:t>的公式與資料範圍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插入</a:t>
            </a:r>
            <a:r>
              <a:rPr lang="zh-TW" u="sng"/>
              <a:t>下四分位數Q1</a:t>
            </a:r>
            <a:r>
              <a:rPr lang="zh-TW"/>
              <a:t>的公式與資料範圍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計算</a:t>
            </a:r>
            <a:r>
              <a:rPr lang="zh-TW" u="sng"/>
              <a:t>內四分位距</a:t>
            </a:r>
          </a:p>
        </p:txBody>
      </p:sp>
      <p:sp>
        <p:nvSpPr>
          <p:cNvPr id="1149" name="Shape 1149"/>
          <p:cNvSpPr txBox="1"/>
          <p:nvPr>
            <p:ph type="title"/>
          </p:nvPr>
        </p:nvSpPr>
        <p:spPr>
          <a:xfrm>
            <a:off x="3072750" y="169425"/>
            <a:ext cx="57804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W05-b. </a:t>
            </a:r>
            <a:r>
              <a:rPr lang="zh-TW"/>
              <a:t>五數綜合的計算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Shape 1155"/>
          <p:cNvPicPr preferRelativeResize="0"/>
          <p:nvPr/>
        </p:nvPicPr>
        <p:blipFill rotWithShape="1">
          <a:blip r:embed="rId3">
            <a:alphaModFix/>
          </a:blip>
          <a:srcRect b="0" l="0" r="48411" t="0"/>
          <a:stretch/>
        </p:blipFill>
        <p:spPr>
          <a:xfrm>
            <a:off x="4352925" y="1765800"/>
            <a:ext cx="4717250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56" name="Shape 11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1. 插入</a:t>
            </a:r>
            <a:r>
              <a:rPr lang="zh-TW" u="sng"/>
              <a:t>最大值</a:t>
            </a:r>
            <a:r>
              <a:rPr lang="zh-TW"/>
              <a:t>的公式與資料範圍</a:t>
            </a:r>
          </a:p>
        </p:txBody>
      </p:sp>
      <p:sp>
        <p:nvSpPr>
          <p:cNvPr id="1157" name="Shape 11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58" name="Shape 115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713250" y="1791150"/>
            <a:ext cx="3116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</a:t>
            </a:r>
            <a:r>
              <a:rPr lang="zh-TW"/>
              <a:t>最大值</a:t>
            </a:r>
            <a:r>
              <a:rPr lang="zh-TW"/>
              <a:t>」</a:t>
            </a:r>
            <a:br>
              <a:rPr lang="zh-TW"/>
            </a:br>
            <a:r>
              <a:rPr lang="zh-TW"/>
              <a:t>旁邊的空格 (E9)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點選「公式列」</a:t>
            </a:r>
            <a:br>
              <a:rPr lang="zh-TW"/>
            </a:br>
            <a:r>
              <a:rPr lang="zh-TW"/>
              <a:t>的空白處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輸入公式：</a:t>
            </a:r>
          </a:p>
        </p:txBody>
      </p:sp>
      <p:sp>
        <p:nvSpPr>
          <p:cNvPr id="1160" name="Shape 1160"/>
          <p:cNvSpPr/>
          <p:nvPr/>
        </p:nvSpPr>
        <p:spPr>
          <a:xfrm>
            <a:off x="7889450" y="3712475"/>
            <a:ext cx="1009500" cy="34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61" name="Shape 1161"/>
          <p:cNvSpPr/>
          <p:nvPr/>
        </p:nvSpPr>
        <p:spPr>
          <a:xfrm>
            <a:off x="4674425" y="2589575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62" name="Shape 1162"/>
          <p:cNvSpPr/>
          <p:nvPr/>
        </p:nvSpPr>
        <p:spPr>
          <a:xfrm>
            <a:off x="7967025" y="2676700"/>
            <a:ext cx="773400" cy="763500"/>
          </a:xfrm>
          <a:prstGeom prst="wedgeEllipseCallout">
            <a:avLst>
              <a:gd fmla="val 3814" name="adj1"/>
              <a:gd fmla="val 8518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63" name="Shape 1163"/>
          <p:cNvSpPr/>
          <p:nvPr/>
        </p:nvSpPr>
        <p:spPr>
          <a:xfrm>
            <a:off x="5322575" y="15696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64" name="Shape 1164"/>
          <p:cNvSpPr/>
          <p:nvPr/>
        </p:nvSpPr>
        <p:spPr>
          <a:xfrm>
            <a:off x="329175" y="4311075"/>
            <a:ext cx="45429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=</a:t>
            </a:r>
            <a:r>
              <a:rPr lang="zh-TW" sz="3200"/>
              <a:t>MAX(</a:t>
            </a:r>
            <a:r>
              <a:rPr lang="zh-TW" sz="3200">
                <a:solidFill>
                  <a:srgbClr val="FF9900"/>
                </a:solidFill>
              </a:rPr>
              <a:t>A2:A101</a:t>
            </a:r>
            <a:r>
              <a:rPr lang="zh-TW" sz="3200"/>
              <a:t>)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</a:t>
            </a:r>
            <a:r>
              <a:rPr lang="zh-TW"/>
              <a:t>. 插入</a:t>
            </a:r>
            <a:r>
              <a:rPr lang="zh-TW" u="sng"/>
              <a:t>最小值</a:t>
            </a:r>
            <a:r>
              <a:rPr lang="zh-TW"/>
              <a:t>的公式與資料範圍</a:t>
            </a:r>
          </a:p>
        </p:txBody>
      </p:sp>
      <p:sp>
        <p:nvSpPr>
          <p:cNvPr id="1171" name="Shape 11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72" name="Shape 117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3" name="Shape 1173"/>
          <p:cNvPicPr preferRelativeResize="0"/>
          <p:nvPr/>
        </p:nvPicPr>
        <p:blipFill rotWithShape="1">
          <a:blip r:embed="rId3">
            <a:alphaModFix/>
          </a:blip>
          <a:srcRect b="0" l="0" r="48411" t="0"/>
          <a:stretch/>
        </p:blipFill>
        <p:spPr>
          <a:xfrm>
            <a:off x="4352925" y="1765800"/>
            <a:ext cx="4717250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74" name="Shape 1174"/>
          <p:cNvSpPr txBox="1"/>
          <p:nvPr>
            <p:ph idx="1" type="body"/>
          </p:nvPr>
        </p:nvSpPr>
        <p:spPr>
          <a:xfrm>
            <a:off x="713250" y="1791150"/>
            <a:ext cx="3116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點選「最小值」</a:t>
            </a:r>
            <a:br>
              <a:rPr lang="zh-TW"/>
            </a:br>
            <a:r>
              <a:rPr lang="zh-TW"/>
              <a:t>旁邊的空格 (E10)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點選「公式列」</a:t>
            </a:r>
            <a:br>
              <a:rPr lang="zh-TW"/>
            </a:br>
            <a:r>
              <a:rPr lang="zh-TW"/>
              <a:t>的空白處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輸入公式：</a:t>
            </a:r>
          </a:p>
        </p:txBody>
      </p:sp>
      <p:sp>
        <p:nvSpPr>
          <p:cNvPr id="1175" name="Shape 1175"/>
          <p:cNvSpPr/>
          <p:nvPr/>
        </p:nvSpPr>
        <p:spPr>
          <a:xfrm>
            <a:off x="7889450" y="3941075"/>
            <a:ext cx="1009500" cy="34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76" name="Shape 1176"/>
          <p:cNvSpPr/>
          <p:nvPr/>
        </p:nvSpPr>
        <p:spPr>
          <a:xfrm>
            <a:off x="4674425" y="2589575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77" name="Shape 1177"/>
          <p:cNvSpPr/>
          <p:nvPr/>
        </p:nvSpPr>
        <p:spPr>
          <a:xfrm>
            <a:off x="7967025" y="2905300"/>
            <a:ext cx="773400" cy="763500"/>
          </a:xfrm>
          <a:prstGeom prst="wedgeEllipseCallout">
            <a:avLst>
              <a:gd fmla="val 3814" name="adj1"/>
              <a:gd fmla="val 8518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78" name="Shape 1178"/>
          <p:cNvSpPr/>
          <p:nvPr/>
        </p:nvSpPr>
        <p:spPr>
          <a:xfrm>
            <a:off x="5322575" y="15696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79" name="Shape 1179"/>
          <p:cNvSpPr/>
          <p:nvPr/>
        </p:nvSpPr>
        <p:spPr>
          <a:xfrm>
            <a:off x="329175" y="4311075"/>
            <a:ext cx="45429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=</a:t>
            </a:r>
            <a:r>
              <a:rPr lang="zh-TW" sz="3200"/>
              <a:t>MIN(</a:t>
            </a:r>
            <a:r>
              <a:rPr lang="zh-TW" sz="3200">
                <a:solidFill>
                  <a:srgbClr val="FF9900"/>
                </a:solidFill>
              </a:rPr>
              <a:t>A2:A101</a:t>
            </a:r>
            <a:r>
              <a:rPr lang="zh-TW" sz="3200"/>
              <a:t>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3</a:t>
            </a:r>
            <a:r>
              <a:rPr lang="zh-TW"/>
              <a:t>. </a:t>
            </a:r>
            <a:r>
              <a:rPr lang="zh-TW"/>
              <a:t>計算</a:t>
            </a:r>
            <a:r>
              <a:rPr lang="zh-TW" u="sng"/>
              <a:t>全距</a:t>
            </a:r>
          </a:p>
        </p:txBody>
      </p:sp>
      <p:sp>
        <p:nvSpPr>
          <p:cNvPr id="1186" name="Shape 11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87" name="Shape 118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88" name="Shape 1188"/>
          <p:cNvPicPr preferRelativeResize="0"/>
          <p:nvPr/>
        </p:nvPicPr>
        <p:blipFill rotWithShape="1">
          <a:blip r:embed="rId3">
            <a:alphaModFix/>
          </a:blip>
          <a:srcRect b="0" l="0" r="48411" t="0"/>
          <a:stretch/>
        </p:blipFill>
        <p:spPr>
          <a:xfrm>
            <a:off x="4352925" y="1765800"/>
            <a:ext cx="4717250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89" name="Shape 1189"/>
          <p:cNvSpPr txBox="1"/>
          <p:nvPr>
            <p:ph idx="1" type="body"/>
          </p:nvPr>
        </p:nvSpPr>
        <p:spPr>
          <a:xfrm>
            <a:off x="713250" y="1791150"/>
            <a:ext cx="3116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</a:t>
            </a:r>
            <a:r>
              <a:rPr lang="zh-TW"/>
              <a:t>全距</a:t>
            </a:r>
            <a:r>
              <a:rPr lang="zh-TW"/>
              <a:t>」</a:t>
            </a:r>
            <a:br>
              <a:rPr lang="zh-TW"/>
            </a:br>
            <a:r>
              <a:rPr lang="zh-TW"/>
              <a:t>旁邊的空格 (E11)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點選「公式列」</a:t>
            </a:r>
            <a:br>
              <a:rPr lang="zh-TW"/>
            </a:br>
            <a:r>
              <a:rPr lang="zh-TW"/>
              <a:t>的空白處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輸入公式：</a:t>
            </a:r>
          </a:p>
        </p:txBody>
      </p:sp>
      <p:sp>
        <p:nvSpPr>
          <p:cNvPr id="1190" name="Shape 1190"/>
          <p:cNvSpPr/>
          <p:nvPr/>
        </p:nvSpPr>
        <p:spPr>
          <a:xfrm>
            <a:off x="7889450" y="4093475"/>
            <a:ext cx="1009500" cy="34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91" name="Shape 1191"/>
          <p:cNvSpPr/>
          <p:nvPr/>
        </p:nvSpPr>
        <p:spPr>
          <a:xfrm>
            <a:off x="4674425" y="2589575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92" name="Shape 1192"/>
          <p:cNvSpPr/>
          <p:nvPr/>
        </p:nvSpPr>
        <p:spPr>
          <a:xfrm>
            <a:off x="7967025" y="3057700"/>
            <a:ext cx="773400" cy="763500"/>
          </a:xfrm>
          <a:prstGeom prst="wedgeEllipseCallout">
            <a:avLst>
              <a:gd fmla="val 3814" name="adj1"/>
              <a:gd fmla="val 8518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93" name="Shape 1193"/>
          <p:cNvSpPr/>
          <p:nvPr/>
        </p:nvSpPr>
        <p:spPr>
          <a:xfrm>
            <a:off x="5322575" y="15696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94" name="Shape 1194"/>
          <p:cNvSpPr/>
          <p:nvPr/>
        </p:nvSpPr>
        <p:spPr>
          <a:xfrm>
            <a:off x="713250" y="4768275"/>
            <a:ext cx="29844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=</a:t>
            </a:r>
            <a:r>
              <a:rPr lang="zh-TW" sz="3200">
                <a:solidFill>
                  <a:srgbClr val="FF9900"/>
                </a:solidFill>
              </a:rPr>
              <a:t>E9</a:t>
            </a:r>
            <a:r>
              <a:rPr lang="zh-TW" sz="3200"/>
              <a:t>-</a:t>
            </a:r>
            <a:r>
              <a:rPr lang="zh-TW" sz="3200">
                <a:solidFill>
                  <a:schemeClr val="accent4"/>
                </a:solidFill>
              </a:rPr>
              <a:t>E10</a:t>
            </a:r>
          </a:p>
        </p:txBody>
      </p:sp>
      <p:sp>
        <p:nvSpPr>
          <p:cNvPr id="1195" name="Shape 1195"/>
          <p:cNvSpPr/>
          <p:nvPr/>
        </p:nvSpPr>
        <p:spPr>
          <a:xfrm>
            <a:off x="1408450" y="5702750"/>
            <a:ext cx="1982100" cy="506700"/>
          </a:xfrm>
          <a:prstGeom prst="wedgeRoundRectCallout">
            <a:avLst>
              <a:gd fmla="val -8679" name="adj1"/>
              <a:gd fmla="val -103528" name="adj2"/>
              <a:gd fmla="val 0" name="adj3"/>
            </a:avLst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運算子(減)</a:t>
            </a:r>
          </a:p>
        </p:txBody>
      </p:sp>
      <p:sp>
        <p:nvSpPr>
          <p:cNvPr id="1196" name="Shape 1196"/>
          <p:cNvSpPr/>
          <p:nvPr/>
        </p:nvSpPr>
        <p:spPr>
          <a:xfrm>
            <a:off x="175575" y="4210450"/>
            <a:ext cx="2172000" cy="506700"/>
          </a:xfrm>
          <a:prstGeom prst="wedgeRoundRectCallout">
            <a:avLst>
              <a:gd fmla="val 26789" name="adj1"/>
              <a:gd fmla="val 84878" name="adj2"/>
              <a:gd fmla="val 0" name="adj3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最大值的格子</a:t>
            </a:r>
          </a:p>
        </p:txBody>
      </p:sp>
      <p:sp>
        <p:nvSpPr>
          <p:cNvPr id="1197" name="Shape 1197"/>
          <p:cNvSpPr/>
          <p:nvPr/>
        </p:nvSpPr>
        <p:spPr>
          <a:xfrm>
            <a:off x="2425000" y="4210450"/>
            <a:ext cx="2172000" cy="506700"/>
          </a:xfrm>
          <a:prstGeom prst="wedgeRoundRectCallout">
            <a:avLst>
              <a:gd fmla="val -34845" name="adj1"/>
              <a:gd fmla="val 82712" name="adj2"/>
              <a:gd fmla="val 0" name="adj3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最小值的格子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</a:t>
            </a:r>
            <a:r>
              <a:rPr lang="zh-TW"/>
              <a:t>. 插入</a:t>
            </a:r>
            <a:r>
              <a:rPr lang="zh-TW" u="sng"/>
              <a:t>上</a:t>
            </a:r>
            <a:r>
              <a:rPr lang="zh-TW" u="sng"/>
              <a:t>四分位數</a:t>
            </a:r>
            <a:r>
              <a:rPr lang="zh-TW" u="sng"/>
              <a:t>Q3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的公式與資料範圍</a:t>
            </a:r>
          </a:p>
        </p:txBody>
      </p:sp>
      <p:sp>
        <p:nvSpPr>
          <p:cNvPr id="1204" name="Shape 12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05" name="Shape 120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6" name="Shape 1206"/>
          <p:cNvPicPr preferRelativeResize="0"/>
          <p:nvPr/>
        </p:nvPicPr>
        <p:blipFill rotWithShape="1">
          <a:blip r:embed="rId3">
            <a:alphaModFix/>
          </a:blip>
          <a:srcRect b="0" l="0" r="48411" t="0"/>
          <a:stretch/>
        </p:blipFill>
        <p:spPr>
          <a:xfrm>
            <a:off x="4352925" y="1765800"/>
            <a:ext cx="4717250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07" name="Shape 1207"/>
          <p:cNvSpPr txBox="1"/>
          <p:nvPr>
            <p:ph idx="1" type="body"/>
          </p:nvPr>
        </p:nvSpPr>
        <p:spPr>
          <a:xfrm>
            <a:off x="713250" y="1791150"/>
            <a:ext cx="3324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</a:t>
            </a:r>
            <a:br>
              <a:rPr lang="zh-TW"/>
            </a:br>
            <a:r>
              <a:rPr lang="zh-TW"/>
              <a:t>「</a:t>
            </a:r>
            <a:r>
              <a:rPr lang="zh-TW"/>
              <a:t>上四分位數Q3</a:t>
            </a:r>
            <a:r>
              <a:rPr lang="zh-TW"/>
              <a:t>」</a:t>
            </a:r>
            <a:br>
              <a:rPr lang="zh-TW"/>
            </a:br>
            <a:r>
              <a:rPr lang="zh-TW"/>
              <a:t>旁邊的空格 (E13)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點選「公式列」</a:t>
            </a:r>
            <a:br>
              <a:rPr lang="zh-TW"/>
            </a:br>
            <a:r>
              <a:rPr lang="zh-TW"/>
              <a:t>的空白處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輸入公式：</a:t>
            </a:r>
          </a:p>
        </p:txBody>
      </p:sp>
      <p:sp>
        <p:nvSpPr>
          <p:cNvPr id="1208" name="Shape 1208"/>
          <p:cNvSpPr/>
          <p:nvPr/>
        </p:nvSpPr>
        <p:spPr>
          <a:xfrm>
            <a:off x="7889450" y="4474475"/>
            <a:ext cx="1009500" cy="34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09" name="Shape 1209"/>
          <p:cNvSpPr/>
          <p:nvPr/>
        </p:nvSpPr>
        <p:spPr>
          <a:xfrm>
            <a:off x="4674425" y="2589575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10" name="Shape 1210"/>
          <p:cNvSpPr/>
          <p:nvPr/>
        </p:nvSpPr>
        <p:spPr>
          <a:xfrm>
            <a:off x="7967025" y="3438700"/>
            <a:ext cx="773400" cy="763500"/>
          </a:xfrm>
          <a:prstGeom prst="wedgeEllipseCallout">
            <a:avLst>
              <a:gd fmla="val 3814" name="adj1"/>
              <a:gd fmla="val 8518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11" name="Shape 1211"/>
          <p:cNvSpPr/>
          <p:nvPr/>
        </p:nvSpPr>
        <p:spPr>
          <a:xfrm>
            <a:off x="5322575" y="15696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12" name="Shape 1212"/>
          <p:cNvSpPr/>
          <p:nvPr/>
        </p:nvSpPr>
        <p:spPr>
          <a:xfrm>
            <a:off x="329175" y="5013350"/>
            <a:ext cx="45429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0000"/>
                </a:solidFill>
              </a:rPr>
              <a:t>=</a:t>
            </a:r>
            <a:r>
              <a:rPr lang="zh-TW" sz="2800">
                <a:solidFill>
                  <a:schemeClr val="dk1"/>
                </a:solidFill>
              </a:rPr>
              <a:t>QUARTILE(</a:t>
            </a:r>
            <a:r>
              <a:rPr lang="zh-TW" sz="2800">
                <a:solidFill>
                  <a:srgbClr val="FF9900"/>
                </a:solidFill>
              </a:rPr>
              <a:t>A2:A101</a:t>
            </a:r>
            <a:r>
              <a:rPr lang="zh-TW" sz="2800">
                <a:solidFill>
                  <a:schemeClr val="dk1"/>
                </a:solidFill>
              </a:rPr>
              <a:t>,</a:t>
            </a:r>
            <a:r>
              <a:rPr lang="zh-TW" sz="2800">
                <a:solidFill>
                  <a:schemeClr val="dk2"/>
                </a:solidFill>
              </a:rPr>
              <a:t>3</a:t>
            </a:r>
            <a:r>
              <a:rPr lang="zh-TW" sz="2800">
                <a:solidFill>
                  <a:schemeClr val="dk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5</a:t>
            </a:r>
            <a:r>
              <a:rPr lang="zh-TW"/>
              <a:t>. 插入下</a:t>
            </a:r>
            <a:r>
              <a:rPr lang="zh-TW" u="sng"/>
              <a:t>四分位數</a:t>
            </a:r>
            <a:r>
              <a:rPr lang="zh-TW" u="sng"/>
              <a:t>Q1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的公式與資料範圍</a:t>
            </a:r>
          </a:p>
        </p:txBody>
      </p:sp>
      <p:sp>
        <p:nvSpPr>
          <p:cNvPr id="1219" name="Shape 12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20" name="Shape 122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1" name="Shape 1221"/>
          <p:cNvPicPr preferRelativeResize="0"/>
          <p:nvPr/>
        </p:nvPicPr>
        <p:blipFill rotWithShape="1">
          <a:blip r:embed="rId3">
            <a:alphaModFix/>
          </a:blip>
          <a:srcRect b="0" l="0" r="48411" t="0"/>
          <a:stretch/>
        </p:blipFill>
        <p:spPr>
          <a:xfrm>
            <a:off x="4352925" y="1765800"/>
            <a:ext cx="4717250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22" name="Shape 1222"/>
          <p:cNvSpPr txBox="1"/>
          <p:nvPr>
            <p:ph idx="1" type="body"/>
          </p:nvPr>
        </p:nvSpPr>
        <p:spPr>
          <a:xfrm>
            <a:off x="713250" y="1791150"/>
            <a:ext cx="3324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</a:t>
            </a:r>
            <a:br>
              <a:rPr lang="zh-TW"/>
            </a:br>
            <a:r>
              <a:rPr lang="zh-TW"/>
              <a:t>「下四分位數Q1」</a:t>
            </a:r>
            <a:br>
              <a:rPr lang="zh-TW"/>
            </a:br>
            <a:r>
              <a:rPr lang="zh-TW"/>
              <a:t>旁邊的空格 (E14)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點選「公式列」</a:t>
            </a:r>
            <a:br>
              <a:rPr lang="zh-TW"/>
            </a:br>
            <a:r>
              <a:rPr lang="zh-TW"/>
              <a:t>的空白處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輸入公式：</a:t>
            </a:r>
          </a:p>
        </p:txBody>
      </p:sp>
      <p:sp>
        <p:nvSpPr>
          <p:cNvPr id="1223" name="Shape 1223"/>
          <p:cNvSpPr/>
          <p:nvPr/>
        </p:nvSpPr>
        <p:spPr>
          <a:xfrm>
            <a:off x="7889450" y="4703075"/>
            <a:ext cx="1009500" cy="34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24" name="Shape 1224"/>
          <p:cNvSpPr/>
          <p:nvPr/>
        </p:nvSpPr>
        <p:spPr>
          <a:xfrm>
            <a:off x="4674425" y="2589575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25" name="Shape 1225"/>
          <p:cNvSpPr/>
          <p:nvPr/>
        </p:nvSpPr>
        <p:spPr>
          <a:xfrm>
            <a:off x="7967025" y="3667300"/>
            <a:ext cx="773400" cy="763500"/>
          </a:xfrm>
          <a:prstGeom prst="wedgeEllipseCallout">
            <a:avLst>
              <a:gd fmla="val 3814" name="adj1"/>
              <a:gd fmla="val 8518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26" name="Shape 1226"/>
          <p:cNvSpPr/>
          <p:nvPr/>
        </p:nvSpPr>
        <p:spPr>
          <a:xfrm>
            <a:off x="5322575" y="15696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27" name="Shape 1227"/>
          <p:cNvSpPr/>
          <p:nvPr/>
        </p:nvSpPr>
        <p:spPr>
          <a:xfrm>
            <a:off x="329175" y="5013350"/>
            <a:ext cx="45429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0000"/>
                </a:solidFill>
              </a:rPr>
              <a:t>=</a:t>
            </a:r>
            <a:r>
              <a:rPr lang="zh-TW" sz="2800"/>
              <a:t>QUARTILE(</a:t>
            </a:r>
            <a:r>
              <a:rPr lang="zh-TW" sz="2800">
                <a:solidFill>
                  <a:srgbClr val="FF9900"/>
                </a:solidFill>
              </a:rPr>
              <a:t>A2:A101</a:t>
            </a:r>
            <a:r>
              <a:rPr lang="zh-TW" sz="2800"/>
              <a:t>,</a:t>
            </a:r>
            <a:r>
              <a:rPr lang="zh-TW" sz="2800">
                <a:solidFill>
                  <a:schemeClr val="dk2"/>
                </a:solidFill>
              </a:rPr>
              <a:t>1</a:t>
            </a:r>
            <a:r>
              <a:rPr lang="zh-TW" sz="2800"/>
              <a:t>)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6</a:t>
            </a:r>
            <a:r>
              <a:rPr lang="zh-TW"/>
              <a:t>. 計算</a:t>
            </a:r>
            <a:r>
              <a:rPr lang="zh-TW" u="sng"/>
              <a:t>內</a:t>
            </a:r>
            <a:r>
              <a:rPr lang="zh-TW" u="sng"/>
              <a:t>四分位</a:t>
            </a:r>
            <a:r>
              <a:rPr lang="zh-TW" u="sng"/>
              <a:t>距</a:t>
            </a:r>
          </a:p>
        </p:txBody>
      </p:sp>
      <p:sp>
        <p:nvSpPr>
          <p:cNvPr id="1234" name="Shape 12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35" name="Shape 123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6" name="Shape 1236"/>
          <p:cNvPicPr preferRelativeResize="0"/>
          <p:nvPr/>
        </p:nvPicPr>
        <p:blipFill rotWithShape="1">
          <a:blip r:embed="rId3">
            <a:alphaModFix/>
          </a:blip>
          <a:srcRect b="0" l="0" r="48411" t="0"/>
          <a:stretch/>
        </p:blipFill>
        <p:spPr>
          <a:xfrm>
            <a:off x="4352925" y="1765800"/>
            <a:ext cx="4717250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37" name="Shape 1237"/>
          <p:cNvSpPr txBox="1"/>
          <p:nvPr>
            <p:ph idx="1" type="body"/>
          </p:nvPr>
        </p:nvSpPr>
        <p:spPr>
          <a:xfrm>
            <a:off x="603425" y="1791150"/>
            <a:ext cx="35223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點選「內</a:t>
            </a:r>
            <a:r>
              <a:rPr lang="zh-TW"/>
              <a:t>四分位距</a:t>
            </a:r>
            <a:r>
              <a:rPr lang="zh-TW"/>
              <a:t>」</a:t>
            </a:r>
            <a:br>
              <a:rPr lang="zh-TW"/>
            </a:br>
            <a:r>
              <a:rPr lang="zh-TW"/>
              <a:t>旁邊的空格 (E15)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點選「公式列」</a:t>
            </a:r>
            <a:br>
              <a:rPr lang="zh-TW"/>
            </a:br>
            <a:r>
              <a:rPr lang="zh-TW"/>
              <a:t>的空白處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輸入公式：</a:t>
            </a:r>
          </a:p>
        </p:txBody>
      </p:sp>
      <p:sp>
        <p:nvSpPr>
          <p:cNvPr id="1238" name="Shape 1238"/>
          <p:cNvSpPr/>
          <p:nvPr/>
        </p:nvSpPr>
        <p:spPr>
          <a:xfrm>
            <a:off x="7889450" y="4931675"/>
            <a:ext cx="1009500" cy="34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39" name="Shape 1239"/>
          <p:cNvSpPr/>
          <p:nvPr/>
        </p:nvSpPr>
        <p:spPr>
          <a:xfrm>
            <a:off x="4674425" y="2589575"/>
            <a:ext cx="1279500" cy="50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40" name="Shape 1240"/>
          <p:cNvSpPr/>
          <p:nvPr/>
        </p:nvSpPr>
        <p:spPr>
          <a:xfrm>
            <a:off x="7967025" y="3895900"/>
            <a:ext cx="773400" cy="763500"/>
          </a:xfrm>
          <a:prstGeom prst="wedgeEllipseCallout">
            <a:avLst>
              <a:gd fmla="val 3814" name="adj1"/>
              <a:gd fmla="val 8518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241" name="Shape 1241"/>
          <p:cNvSpPr/>
          <p:nvPr/>
        </p:nvSpPr>
        <p:spPr>
          <a:xfrm>
            <a:off x="5322575" y="15696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42" name="Shape 1242"/>
          <p:cNvSpPr/>
          <p:nvPr/>
        </p:nvSpPr>
        <p:spPr>
          <a:xfrm>
            <a:off x="713250" y="4768275"/>
            <a:ext cx="29844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=</a:t>
            </a:r>
            <a:r>
              <a:rPr lang="zh-TW" sz="3200">
                <a:solidFill>
                  <a:srgbClr val="FF9900"/>
                </a:solidFill>
              </a:rPr>
              <a:t>E13</a:t>
            </a:r>
            <a:r>
              <a:rPr lang="zh-TW" sz="3200"/>
              <a:t>-</a:t>
            </a:r>
            <a:r>
              <a:rPr lang="zh-TW" sz="3200">
                <a:solidFill>
                  <a:schemeClr val="accent4"/>
                </a:solidFill>
              </a:rPr>
              <a:t>E14</a:t>
            </a:r>
          </a:p>
        </p:txBody>
      </p:sp>
      <p:sp>
        <p:nvSpPr>
          <p:cNvPr id="1243" name="Shape 1243"/>
          <p:cNvSpPr/>
          <p:nvPr/>
        </p:nvSpPr>
        <p:spPr>
          <a:xfrm>
            <a:off x="570050" y="4210450"/>
            <a:ext cx="1784400" cy="506700"/>
          </a:xfrm>
          <a:prstGeom prst="wedgeRoundRectCallout">
            <a:avLst>
              <a:gd fmla="val 26789" name="adj1"/>
              <a:gd fmla="val 84878" name="adj2"/>
              <a:gd fmla="val 0" name="adj3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Q3</a:t>
            </a:r>
            <a:r>
              <a:rPr lang="zh-TW" sz="2400">
                <a:solidFill>
                  <a:srgbClr val="FFFFFF"/>
                </a:solidFill>
              </a:rPr>
              <a:t>的格子</a:t>
            </a:r>
          </a:p>
        </p:txBody>
      </p:sp>
      <p:sp>
        <p:nvSpPr>
          <p:cNvPr id="1244" name="Shape 1244"/>
          <p:cNvSpPr/>
          <p:nvPr/>
        </p:nvSpPr>
        <p:spPr>
          <a:xfrm>
            <a:off x="2418092" y="4210450"/>
            <a:ext cx="1784399" cy="506700"/>
          </a:xfrm>
          <a:prstGeom prst="wedgeRoundRectCallout">
            <a:avLst>
              <a:gd fmla="val -34845" name="adj1"/>
              <a:gd fmla="val 82712" name="adj2"/>
              <a:gd fmla="val 0" name="adj3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Q4</a:t>
            </a:r>
            <a:r>
              <a:rPr lang="zh-TW" sz="2400">
                <a:solidFill>
                  <a:srgbClr val="FFFFFF"/>
                </a:solidFill>
              </a:rPr>
              <a:t>的格子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1" name="Shape 12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52" name="Shape 1252"/>
          <p:cNvSpPr txBox="1"/>
          <p:nvPr>
            <p:ph type="title"/>
          </p:nvPr>
        </p:nvSpPr>
        <p:spPr>
          <a:xfrm>
            <a:off x="3050475" y="169425"/>
            <a:ext cx="58248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W05-b. 五數綜合的計算</a:t>
            </a:r>
          </a:p>
        </p:txBody>
      </p:sp>
      <p:sp>
        <p:nvSpPr>
          <p:cNvPr id="1253" name="Shape 125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上機實作</a:t>
            </a:r>
          </a:p>
        </p:txBody>
      </p:sp>
      <p:pic>
        <p:nvPicPr>
          <p:cNvPr id="1254" name="Shape 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200" y="1988653"/>
            <a:ext cx="5409599" cy="4506221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55" name="Shape 1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975" y="1433700"/>
            <a:ext cx="1422675" cy="14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Shape 1256"/>
          <p:cNvSpPr/>
          <p:nvPr/>
        </p:nvSpPr>
        <p:spPr>
          <a:xfrm>
            <a:off x="6110650" y="4064075"/>
            <a:ext cx="2250600" cy="185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57" name="Shape 1257"/>
          <p:cNvSpPr/>
          <p:nvPr/>
        </p:nvSpPr>
        <p:spPr>
          <a:xfrm>
            <a:off x="3367925" y="4656600"/>
            <a:ext cx="2250600" cy="939600"/>
          </a:xfrm>
          <a:prstGeom prst="wedgeRoundRectCallout">
            <a:avLst>
              <a:gd fmla="val 69969" name="adj1"/>
              <a:gd fmla="val 328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五數綜合</a:t>
            </a:r>
          </a:p>
        </p:txBody>
      </p:sp>
      <p:sp>
        <p:nvSpPr>
          <p:cNvPr id="1258" name="Shape 1258"/>
          <p:cNvSpPr/>
          <p:nvPr/>
        </p:nvSpPr>
        <p:spPr>
          <a:xfrm>
            <a:off x="3619825" y="2922075"/>
            <a:ext cx="1043700" cy="47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59" name="Shape 1259"/>
          <p:cNvSpPr/>
          <p:nvPr/>
        </p:nvSpPr>
        <p:spPr>
          <a:xfrm>
            <a:off x="5041350" y="2356887"/>
            <a:ext cx="1542300" cy="763500"/>
          </a:xfrm>
          <a:prstGeom prst="wedgeRoundRectCallout">
            <a:avLst>
              <a:gd fmla="val -66676" name="adj1"/>
              <a:gd fmla="val 344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公式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66" name="Shape 126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實作：五數綜合的繪圖</a:t>
            </a:r>
          </a:p>
        </p:txBody>
      </p:sp>
      <p:sp>
        <p:nvSpPr>
          <p:cNvPr id="1267" name="Shape 1267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5.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3" name="Shape 21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問號臉 無奈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587" y="553975"/>
            <a:ext cx="5192825" cy="462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1836000" y="5552825"/>
            <a:ext cx="547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統計圖表不好嗎？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Shape 1273" title="汽車價格直方圖"/>
          <p:cNvPicPr preferRelativeResize="0"/>
          <p:nvPr/>
        </p:nvPicPr>
        <p:blipFill rotWithShape="1">
          <a:blip r:embed="rId3">
            <a:alphaModFix/>
          </a:blip>
          <a:srcRect b="0" l="13337" r="0" t="0"/>
          <a:stretch/>
        </p:blipFill>
        <p:spPr>
          <a:xfrm>
            <a:off x="1879787" y="2146199"/>
            <a:ext cx="6603617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Shape 12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75" name="Shape 12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觀察</a:t>
            </a:r>
            <a:r>
              <a:rPr lang="zh-TW"/>
              <a:t>五數綜合</a:t>
            </a:r>
            <a:r>
              <a:rPr lang="zh-TW"/>
              <a:t>在資料分佈的位置</a:t>
            </a:r>
          </a:p>
        </p:txBody>
      </p:sp>
      <p:sp>
        <p:nvSpPr>
          <p:cNvPr id="1276" name="Shape 127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77" name="Shape 1277"/>
          <p:cNvCxnSpPr/>
          <p:nvPr/>
        </p:nvCxnSpPr>
        <p:spPr>
          <a:xfrm>
            <a:off x="2979821" y="3396725"/>
            <a:ext cx="0" cy="2534700"/>
          </a:xfrm>
          <a:prstGeom prst="straightConnector1">
            <a:avLst/>
          </a:prstGeom>
          <a:noFill/>
          <a:ln cap="flat" cmpd="sng" w="762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278" name="Shape 1278"/>
          <p:cNvCxnSpPr/>
          <p:nvPr/>
        </p:nvCxnSpPr>
        <p:spPr>
          <a:xfrm>
            <a:off x="3303334" y="3397850"/>
            <a:ext cx="0" cy="2534700"/>
          </a:xfrm>
          <a:prstGeom prst="straightConnector1">
            <a:avLst/>
          </a:prstGeom>
          <a:noFill/>
          <a:ln cap="flat" cmpd="sng" w="762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279" name="Shape 1279"/>
          <p:cNvCxnSpPr/>
          <p:nvPr/>
        </p:nvCxnSpPr>
        <p:spPr>
          <a:xfrm>
            <a:off x="6973534" y="3397850"/>
            <a:ext cx="0" cy="2534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280" name="Shape 1280"/>
          <p:cNvSpPr/>
          <p:nvPr/>
        </p:nvSpPr>
        <p:spPr>
          <a:xfrm>
            <a:off x="2327250" y="1328475"/>
            <a:ext cx="1952100" cy="902100"/>
          </a:xfrm>
          <a:prstGeom prst="wedgeRoundRectCallout">
            <a:avLst>
              <a:gd fmla="val 3524" name="adj1"/>
              <a:gd fmla="val 149399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中位數Q2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23.5</a:t>
            </a:r>
          </a:p>
        </p:txBody>
      </p:sp>
      <p:sp>
        <p:nvSpPr>
          <p:cNvPr id="1281" name="Shape 1281"/>
          <p:cNvSpPr/>
          <p:nvPr/>
        </p:nvSpPr>
        <p:spPr>
          <a:xfrm>
            <a:off x="5896025" y="1844625"/>
            <a:ext cx="2335800" cy="902100"/>
          </a:xfrm>
          <a:prstGeom prst="wedgeRoundRectCallout">
            <a:avLst>
              <a:gd fmla="val -5528" name="adj1"/>
              <a:gd fmla="val 104345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最大值Q4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86</a:t>
            </a:r>
          </a:p>
        </p:txBody>
      </p:sp>
      <p:cxnSp>
        <p:nvCxnSpPr>
          <p:cNvPr id="1282" name="Shape 1282"/>
          <p:cNvCxnSpPr/>
          <p:nvPr/>
        </p:nvCxnSpPr>
        <p:spPr>
          <a:xfrm>
            <a:off x="2568634" y="3397850"/>
            <a:ext cx="0" cy="25347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283" name="Shape 1283"/>
          <p:cNvSpPr/>
          <p:nvPr/>
        </p:nvSpPr>
        <p:spPr>
          <a:xfrm>
            <a:off x="265050" y="2977950"/>
            <a:ext cx="1830600" cy="902100"/>
          </a:xfrm>
          <a:prstGeom prst="wedgeRoundRectCallout">
            <a:avLst>
              <a:gd fmla="val 70388" name="adj1"/>
              <a:gd fmla="val 4257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最小值Q0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9</a:t>
            </a:r>
          </a:p>
        </p:txBody>
      </p:sp>
      <p:cxnSp>
        <p:nvCxnSpPr>
          <p:cNvPr id="1284" name="Shape 1284"/>
          <p:cNvCxnSpPr/>
          <p:nvPr/>
        </p:nvCxnSpPr>
        <p:spPr>
          <a:xfrm>
            <a:off x="3934446" y="3396725"/>
            <a:ext cx="0" cy="2534700"/>
          </a:xfrm>
          <a:prstGeom prst="straightConnector1">
            <a:avLst/>
          </a:prstGeom>
          <a:noFill/>
          <a:ln cap="flat" cmpd="sng" w="76200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285" name="Shape 1285"/>
          <p:cNvSpPr/>
          <p:nvPr/>
        </p:nvSpPr>
        <p:spPr>
          <a:xfrm>
            <a:off x="4082900" y="2230575"/>
            <a:ext cx="1085400" cy="902100"/>
          </a:xfrm>
          <a:prstGeom prst="wedgeRoundRectCallout">
            <a:avLst>
              <a:gd fmla="val -58181" name="adj1"/>
              <a:gd fmla="val 74942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Q3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36.5</a:t>
            </a:r>
          </a:p>
        </p:txBody>
      </p:sp>
      <p:sp>
        <p:nvSpPr>
          <p:cNvPr id="1286" name="Shape 1286"/>
          <p:cNvSpPr/>
          <p:nvPr/>
        </p:nvSpPr>
        <p:spPr>
          <a:xfrm>
            <a:off x="2095650" y="2230575"/>
            <a:ext cx="1085400" cy="902100"/>
          </a:xfrm>
          <a:prstGeom prst="wedgeRoundRectCallout">
            <a:avLst>
              <a:gd fmla="val 29878" name="adj1"/>
              <a:gd fmla="val 72509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Q1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17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Shape 1292" title="汽車價格直方圖"/>
          <p:cNvPicPr preferRelativeResize="0"/>
          <p:nvPr/>
        </p:nvPicPr>
        <p:blipFill rotWithShape="1">
          <a:blip r:embed="rId3">
            <a:alphaModFix/>
          </a:blip>
          <a:srcRect b="0" l="13337" r="0" t="0"/>
          <a:stretch/>
        </p:blipFill>
        <p:spPr>
          <a:xfrm>
            <a:off x="1879800" y="169475"/>
            <a:ext cx="6603600" cy="39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Shape 12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94" name="Shape 129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95" name="Shape 1295"/>
          <p:cNvCxnSpPr/>
          <p:nvPr/>
        </p:nvCxnSpPr>
        <p:spPr>
          <a:xfrm>
            <a:off x="2979812" y="259925"/>
            <a:ext cx="0" cy="53004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296" name="Shape 1296"/>
          <p:cNvCxnSpPr/>
          <p:nvPr/>
        </p:nvCxnSpPr>
        <p:spPr>
          <a:xfrm>
            <a:off x="3303325" y="262277"/>
            <a:ext cx="0" cy="53004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297" name="Shape 1297"/>
          <p:cNvCxnSpPr/>
          <p:nvPr/>
        </p:nvCxnSpPr>
        <p:spPr>
          <a:xfrm>
            <a:off x="6973525" y="262277"/>
            <a:ext cx="0" cy="5300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298" name="Shape 1298"/>
          <p:cNvCxnSpPr/>
          <p:nvPr/>
        </p:nvCxnSpPr>
        <p:spPr>
          <a:xfrm>
            <a:off x="2568625" y="262277"/>
            <a:ext cx="0" cy="5300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299" name="Shape 1299"/>
          <p:cNvCxnSpPr/>
          <p:nvPr/>
        </p:nvCxnSpPr>
        <p:spPr>
          <a:xfrm>
            <a:off x="3934437" y="259925"/>
            <a:ext cx="0" cy="53004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300" name="Shape 1300"/>
          <p:cNvCxnSpPr/>
          <p:nvPr/>
        </p:nvCxnSpPr>
        <p:spPr>
          <a:xfrm>
            <a:off x="2589575" y="4254400"/>
            <a:ext cx="0" cy="69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01" name="Shape 1301"/>
          <p:cNvCxnSpPr/>
          <p:nvPr/>
        </p:nvCxnSpPr>
        <p:spPr>
          <a:xfrm>
            <a:off x="6973525" y="4254400"/>
            <a:ext cx="0" cy="69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02" name="Shape 1302"/>
          <p:cNvCxnSpPr/>
          <p:nvPr/>
        </p:nvCxnSpPr>
        <p:spPr>
          <a:xfrm>
            <a:off x="2611525" y="4605525"/>
            <a:ext cx="4356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03" name="Shape 1303"/>
          <p:cNvSpPr/>
          <p:nvPr/>
        </p:nvSpPr>
        <p:spPr>
          <a:xfrm>
            <a:off x="2973625" y="3991050"/>
            <a:ext cx="960900" cy="12915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04" name="Shape 1304"/>
          <p:cNvCxnSpPr/>
          <p:nvPr/>
        </p:nvCxnSpPr>
        <p:spPr>
          <a:xfrm>
            <a:off x="3302825" y="3944100"/>
            <a:ext cx="0" cy="138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05" name="Shape 1305"/>
          <p:cNvSpPr txBox="1"/>
          <p:nvPr/>
        </p:nvSpPr>
        <p:spPr>
          <a:xfrm>
            <a:off x="2036225" y="5464350"/>
            <a:ext cx="620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274E13"/>
                </a:solidFill>
              </a:rPr>
              <a:t>Q0</a:t>
            </a:r>
          </a:p>
        </p:txBody>
      </p:sp>
      <p:sp>
        <p:nvSpPr>
          <p:cNvPr id="1306" name="Shape 1306"/>
          <p:cNvSpPr txBox="1"/>
          <p:nvPr/>
        </p:nvSpPr>
        <p:spPr>
          <a:xfrm>
            <a:off x="2669775" y="5464350"/>
            <a:ext cx="620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274E13"/>
                </a:solidFill>
              </a:rPr>
              <a:t>Q1</a:t>
            </a:r>
          </a:p>
        </p:txBody>
      </p:sp>
      <p:sp>
        <p:nvSpPr>
          <p:cNvPr id="1307" name="Shape 1307"/>
          <p:cNvSpPr txBox="1"/>
          <p:nvPr/>
        </p:nvSpPr>
        <p:spPr>
          <a:xfrm>
            <a:off x="2992775" y="5805000"/>
            <a:ext cx="620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274E13"/>
                </a:solidFill>
              </a:rPr>
              <a:t>Q2</a:t>
            </a:r>
          </a:p>
        </p:txBody>
      </p:sp>
      <p:sp>
        <p:nvSpPr>
          <p:cNvPr id="1308" name="Shape 1308"/>
          <p:cNvSpPr txBox="1"/>
          <p:nvPr/>
        </p:nvSpPr>
        <p:spPr>
          <a:xfrm>
            <a:off x="3626825" y="5464350"/>
            <a:ext cx="620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274E13"/>
                </a:solidFill>
              </a:rPr>
              <a:t>Q3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663475" y="5464350"/>
            <a:ext cx="620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274E13"/>
                </a:solidFill>
              </a:rPr>
              <a:t>Q4</a:t>
            </a:r>
          </a:p>
        </p:txBody>
      </p:sp>
      <p:sp>
        <p:nvSpPr>
          <p:cNvPr id="1310" name="Shape 1310"/>
          <p:cNvSpPr txBox="1"/>
          <p:nvPr/>
        </p:nvSpPr>
        <p:spPr>
          <a:xfrm>
            <a:off x="376500" y="2112775"/>
            <a:ext cx="1503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200"/>
              <a:t>直方圖</a:t>
            </a:r>
          </a:p>
        </p:txBody>
      </p:sp>
      <p:sp>
        <p:nvSpPr>
          <p:cNvPr id="1311" name="Shape 1311"/>
          <p:cNvSpPr txBox="1"/>
          <p:nvPr/>
        </p:nvSpPr>
        <p:spPr>
          <a:xfrm>
            <a:off x="376500" y="4405275"/>
            <a:ext cx="1503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200"/>
              <a:t>箱型</a:t>
            </a:r>
            <a:r>
              <a:rPr lang="zh-TW" sz="3200"/>
              <a:t>圖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(</a:t>
            </a:r>
            <a:r>
              <a:rPr lang="zh-TW" sz="2800"/>
              <a:t>盒鬚圖</a:t>
            </a:r>
            <a:r>
              <a:rPr lang="zh-TW" sz="2800"/>
              <a:t>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18" name="Shape 13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R的</a:t>
            </a:r>
            <a:r>
              <a:rPr lang="zh-TW"/>
              <a:t>箱型圖(盒鬚圖)</a:t>
            </a:r>
          </a:p>
        </p:txBody>
      </p:sp>
      <p:sp>
        <p:nvSpPr>
          <p:cNvPr id="1319" name="Shape 131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0" name="Shape 1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925" y="1410150"/>
            <a:ext cx="2944875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Shape 1321"/>
          <p:cNvSpPr txBox="1"/>
          <p:nvPr/>
        </p:nvSpPr>
        <p:spPr>
          <a:xfrm>
            <a:off x="533400" y="2010950"/>
            <a:ext cx="620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80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533400" y="2910700"/>
            <a:ext cx="620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4</a:t>
            </a:r>
            <a:r>
              <a:rPr lang="zh-TW" sz="2400"/>
              <a:t>0</a:t>
            </a:r>
          </a:p>
        </p:txBody>
      </p:sp>
      <p:sp>
        <p:nvSpPr>
          <p:cNvPr id="1323" name="Shape 1323"/>
          <p:cNvSpPr txBox="1"/>
          <p:nvPr/>
        </p:nvSpPr>
        <p:spPr>
          <a:xfrm>
            <a:off x="533400" y="3810450"/>
            <a:ext cx="620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4</a:t>
            </a:r>
            <a:r>
              <a:rPr lang="zh-TW" sz="2400"/>
              <a:t>0</a:t>
            </a:r>
          </a:p>
        </p:txBody>
      </p:sp>
      <p:sp>
        <p:nvSpPr>
          <p:cNvPr id="1324" name="Shape 1324"/>
          <p:cNvSpPr txBox="1"/>
          <p:nvPr/>
        </p:nvSpPr>
        <p:spPr>
          <a:xfrm>
            <a:off x="533400" y="4830925"/>
            <a:ext cx="620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2</a:t>
            </a:r>
            <a:r>
              <a:rPr lang="zh-TW" sz="2400"/>
              <a:t>0</a:t>
            </a:r>
          </a:p>
        </p:txBody>
      </p:sp>
      <p:cxnSp>
        <p:nvCxnSpPr>
          <p:cNvPr id="1325" name="Shape 1325"/>
          <p:cNvCxnSpPr/>
          <p:nvPr/>
        </p:nvCxnSpPr>
        <p:spPr>
          <a:xfrm rot="10800000">
            <a:off x="3105200" y="3048000"/>
            <a:ext cx="965700" cy="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6" name="Shape 1326"/>
          <p:cNvSpPr txBox="1"/>
          <p:nvPr/>
        </p:nvSpPr>
        <p:spPr>
          <a:xfrm>
            <a:off x="4154425" y="2910700"/>
            <a:ext cx="45132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980000"/>
                </a:solidFill>
              </a:rPr>
              <a:t>最大值區間：</a:t>
            </a:r>
            <a:br>
              <a:rPr lang="zh-TW" sz="2400">
                <a:solidFill>
                  <a:srgbClr val="980000"/>
                </a:solidFill>
              </a:rPr>
            </a:br>
            <a:r>
              <a:rPr lang="zh-TW" sz="2400">
                <a:solidFill>
                  <a:srgbClr val="980000"/>
                </a:solidFill>
              </a:rPr>
              <a:t>Q3+(1.5*內四分位距)</a:t>
            </a:r>
          </a:p>
        </p:txBody>
      </p:sp>
      <p:cxnSp>
        <p:nvCxnSpPr>
          <p:cNvPr id="1327" name="Shape 1327"/>
          <p:cNvCxnSpPr/>
          <p:nvPr/>
        </p:nvCxnSpPr>
        <p:spPr>
          <a:xfrm rot="10800000">
            <a:off x="3105200" y="4178200"/>
            <a:ext cx="965700" cy="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8" name="Shape 1328"/>
          <p:cNvSpPr txBox="1"/>
          <p:nvPr/>
        </p:nvSpPr>
        <p:spPr>
          <a:xfrm>
            <a:off x="4154425" y="4040900"/>
            <a:ext cx="45132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Q3 上四分位數</a:t>
            </a:r>
          </a:p>
        </p:txBody>
      </p:sp>
      <p:cxnSp>
        <p:nvCxnSpPr>
          <p:cNvPr id="1329" name="Shape 1329"/>
          <p:cNvCxnSpPr/>
          <p:nvPr/>
        </p:nvCxnSpPr>
        <p:spPr>
          <a:xfrm rot="10800000">
            <a:off x="3105200" y="4770750"/>
            <a:ext cx="965700" cy="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0" name="Shape 1330"/>
          <p:cNvSpPr txBox="1"/>
          <p:nvPr/>
        </p:nvSpPr>
        <p:spPr>
          <a:xfrm>
            <a:off x="4154425" y="4633450"/>
            <a:ext cx="45132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Q2 </a:t>
            </a:r>
            <a:r>
              <a:rPr lang="zh-TW" sz="2400"/>
              <a:t>中位數</a:t>
            </a:r>
          </a:p>
        </p:txBody>
      </p:sp>
      <p:cxnSp>
        <p:nvCxnSpPr>
          <p:cNvPr id="1331" name="Shape 1331"/>
          <p:cNvCxnSpPr/>
          <p:nvPr/>
        </p:nvCxnSpPr>
        <p:spPr>
          <a:xfrm rot="10800000">
            <a:off x="3105200" y="5127487"/>
            <a:ext cx="965700" cy="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2" name="Shape 1332"/>
          <p:cNvSpPr txBox="1"/>
          <p:nvPr/>
        </p:nvSpPr>
        <p:spPr>
          <a:xfrm>
            <a:off x="4154425" y="4990187"/>
            <a:ext cx="45132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Q1 下</a:t>
            </a:r>
            <a:r>
              <a:rPr lang="zh-TW" sz="2400"/>
              <a:t>四分位數</a:t>
            </a:r>
          </a:p>
        </p:txBody>
      </p:sp>
      <p:cxnSp>
        <p:nvCxnSpPr>
          <p:cNvPr id="1333" name="Shape 1333"/>
          <p:cNvCxnSpPr/>
          <p:nvPr/>
        </p:nvCxnSpPr>
        <p:spPr>
          <a:xfrm rot="10800000">
            <a:off x="3105200" y="5540125"/>
            <a:ext cx="965700" cy="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4" name="Shape 1334"/>
          <p:cNvSpPr txBox="1"/>
          <p:nvPr/>
        </p:nvSpPr>
        <p:spPr>
          <a:xfrm>
            <a:off x="4154425" y="5326625"/>
            <a:ext cx="45132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980000"/>
                </a:solidFill>
              </a:rPr>
              <a:t>最小</a:t>
            </a:r>
            <a:r>
              <a:rPr lang="zh-TW" sz="2400">
                <a:solidFill>
                  <a:srgbClr val="980000"/>
                </a:solidFill>
              </a:rPr>
              <a:t>值區間：</a:t>
            </a:r>
            <a:br>
              <a:rPr lang="zh-TW" sz="2400">
                <a:solidFill>
                  <a:srgbClr val="980000"/>
                </a:solidFill>
              </a:rPr>
            </a:br>
            <a:r>
              <a:rPr lang="zh-TW" sz="2400">
                <a:solidFill>
                  <a:srgbClr val="980000"/>
                </a:solidFill>
              </a:rPr>
              <a:t>Q1-(1.5*內四分位距)</a:t>
            </a:r>
          </a:p>
        </p:txBody>
      </p:sp>
      <p:cxnSp>
        <p:nvCxnSpPr>
          <p:cNvPr id="1335" name="Shape 1335"/>
          <p:cNvCxnSpPr/>
          <p:nvPr/>
        </p:nvCxnSpPr>
        <p:spPr>
          <a:xfrm rot="10800000">
            <a:off x="3105200" y="2050775"/>
            <a:ext cx="965700" cy="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36" name="Shape 1336"/>
          <p:cNvSpPr txBox="1"/>
          <p:nvPr/>
        </p:nvSpPr>
        <p:spPr>
          <a:xfrm>
            <a:off x="4154425" y="2065875"/>
            <a:ext cx="47556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980000"/>
                </a:solidFill>
              </a:rPr>
              <a:t>離群值：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200">
                <a:solidFill>
                  <a:srgbClr val="980000"/>
                </a:solidFill>
              </a:rPr>
              <a:t>大於最大值區間 或 小於 最小值區間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Shape 13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箱型圖的特色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雙變項分佈差異比較</a:t>
            </a:r>
          </a:p>
        </p:txBody>
      </p:sp>
      <p:sp>
        <p:nvSpPr>
          <p:cNvPr id="1343" name="Shape 13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44" name="Shape 134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直方圖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5" name="Shape 1345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6" name="Shape 134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7" name="Shape 1347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箱型圖</a:t>
            </a:r>
          </a:p>
        </p:txBody>
      </p:sp>
      <p:sp>
        <p:nvSpPr>
          <p:cNvPr id="1348" name="Shape 134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49" name="Shape 1349" title="汽車價格(千美元)直方圖"/>
          <p:cNvPicPr preferRelativeResize="0"/>
          <p:nvPr/>
        </p:nvPicPr>
        <p:blipFill rotWithShape="1">
          <a:blip r:embed="rId3">
            <a:alphaModFix/>
          </a:blip>
          <a:srcRect b="0" l="3855" r="0" t="0"/>
          <a:stretch/>
        </p:blipFill>
        <p:spPr>
          <a:xfrm>
            <a:off x="629325" y="2439824"/>
            <a:ext cx="3887699" cy="3164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Shape 1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425" y="2435805"/>
            <a:ext cx="3431161" cy="4117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57" name="Shape 1357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統計用程式語言 </a:t>
            </a:r>
            <a:r>
              <a:rPr lang="zh-TW"/>
              <a:t>R</a:t>
            </a:r>
          </a:p>
        </p:txBody>
      </p:sp>
      <p:sp>
        <p:nvSpPr>
          <p:cNvPr id="1358" name="Shape 13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R-Web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雲端資料分析暨引導系統</a:t>
            </a:r>
          </a:p>
        </p:txBody>
      </p:sp>
      <p:pic>
        <p:nvPicPr>
          <p:cNvPr id="1359" name="Shape 1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41" y="100800"/>
            <a:ext cx="1378100" cy="13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Shape 1360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zh-TW"/>
              <a:t>主要用於</a:t>
            </a:r>
            <a:r>
              <a:rPr lang="zh-TW" u="sng"/>
              <a:t>統計分析</a:t>
            </a:r>
            <a:r>
              <a:rPr lang="zh-TW"/>
              <a:t>及</a:t>
            </a:r>
            <a:r>
              <a:rPr lang="zh-TW" u="sng"/>
              <a:t>統計圖表繪製</a:t>
            </a:r>
            <a:r>
              <a:rPr lang="zh-TW"/>
              <a:t>的程式語言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zh-TW"/>
              <a:t>特別擅長資料處理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zh-TW"/>
              <a:t>多樣擴充套件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zh-TW"/>
              <a:t>屬於開放原始碼GNU的項目，跨平臺免費使用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zh-TW"/>
              <a:t>沒有圖形化介面，寫錯沒提示，學習曲線陡峭</a:t>
            </a:r>
          </a:p>
        </p:txBody>
      </p:sp>
      <p:sp>
        <p:nvSpPr>
          <p:cNvPr id="1361" name="Shape 1361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以</a:t>
            </a:r>
            <a:r>
              <a:rPr lang="zh-TW"/>
              <a:t>統計入門者為對象，有大量教學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分析技術說明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介面操作錄影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範例檔案可供練習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不需安裝，開網頁直接使用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</a:pPr>
            <a:r>
              <a:rPr lang="zh-TW"/>
              <a:t>處理100筆以上大量資料需要收費</a:t>
            </a:r>
          </a:p>
        </p:txBody>
      </p:sp>
      <p:sp>
        <p:nvSpPr>
          <p:cNvPr id="1362" name="Shape 1362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網頁圖形化介面 R-Web</a:t>
            </a:r>
          </a:p>
        </p:txBody>
      </p:sp>
      <p:sp>
        <p:nvSpPr>
          <p:cNvPr id="1363" name="Shape 1363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hape 1369"/>
          <p:cNvSpPr txBox="1"/>
          <p:nvPr>
            <p:ph idx="1" type="body"/>
          </p:nvPr>
        </p:nvSpPr>
        <p:spPr>
          <a:xfrm>
            <a:off x="477545" y="2439815"/>
            <a:ext cx="26292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免費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限制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100筆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5個變數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儲存空間5MB</a:t>
            </a:r>
          </a:p>
        </p:txBody>
      </p:sp>
      <p:sp>
        <p:nvSpPr>
          <p:cNvPr id="1370" name="Shape 1370"/>
          <p:cNvSpPr txBox="1"/>
          <p:nvPr>
            <p:ph idx="2" type="body"/>
          </p:nvPr>
        </p:nvSpPr>
        <p:spPr>
          <a:xfrm>
            <a:off x="2929750" y="2439816"/>
            <a:ext cx="2848199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3</a:t>
            </a:r>
            <a:r>
              <a:rPr lang="zh-TW"/>
              <a:t>個月: </a:t>
            </a:r>
            <a:r>
              <a:rPr b="1" lang="zh-TW">
                <a:solidFill>
                  <a:srgbClr val="FF0000"/>
                </a:solidFill>
              </a:rPr>
              <a:t>$1,225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免安裝,不限作業系統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無資料處理限制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可用大部分統計分析方法</a:t>
            </a:r>
          </a:p>
        </p:txBody>
      </p:sp>
      <p:sp>
        <p:nvSpPr>
          <p:cNvPr id="1371" name="Shape 13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72" name="Shape 1372"/>
          <p:cNvSpPr txBox="1"/>
          <p:nvPr>
            <p:ph idx="3" type="subTitle"/>
          </p:nvPr>
        </p:nvSpPr>
        <p:spPr>
          <a:xfrm>
            <a:off x="4769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R-Web </a:t>
            </a:r>
            <a:r>
              <a:rPr lang="zh-TW"/>
              <a:t>一般</a:t>
            </a:r>
          </a:p>
        </p:txBody>
      </p:sp>
      <p:sp>
        <p:nvSpPr>
          <p:cNvPr id="1373" name="Shape 1373"/>
          <p:cNvSpPr txBox="1"/>
          <p:nvPr>
            <p:ph idx="4" type="subTitle"/>
          </p:nvPr>
        </p:nvSpPr>
        <p:spPr>
          <a:xfrm>
            <a:off x="2932277" y="1871825"/>
            <a:ext cx="28431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R-Web Base</a:t>
            </a:r>
          </a:p>
        </p:txBody>
      </p:sp>
      <p:sp>
        <p:nvSpPr>
          <p:cNvPr id="1374" name="Shape 13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費用比較</a:t>
            </a:r>
          </a:p>
        </p:txBody>
      </p:sp>
      <p:sp>
        <p:nvSpPr>
          <p:cNvPr id="1375" name="Shape 1375"/>
          <p:cNvSpPr txBox="1"/>
          <p:nvPr>
            <p:ph idx="6" type="subTitle"/>
          </p:nvPr>
        </p:nvSpPr>
        <p:spPr>
          <a:xfrm>
            <a:off x="5867689" y="1871825"/>
            <a:ext cx="28431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SPSS</a:t>
            </a:r>
            <a:r>
              <a:rPr lang="zh-TW"/>
              <a:t>基本版</a:t>
            </a:r>
          </a:p>
        </p:txBody>
      </p:sp>
      <p:sp>
        <p:nvSpPr>
          <p:cNvPr id="1376" name="Shape 1376"/>
          <p:cNvSpPr txBox="1"/>
          <p:nvPr>
            <p:ph idx="5" type="body"/>
          </p:nvPr>
        </p:nvSpPr>
        <p:spPr>
          <a:xfrm>
            <a:off x="5865162" y="2439816"/>
            <a:ext cx="28482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單機版:</a:t>
            </a:r>
            <a:r>
              <a:rPr b="1" lang="zh-TW">
                <a:solidFill>
                  <a:srgbClr val="FF0000"/>
                </a:solidFill>
              </a:rPr>
              <a:t>$96,447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需安裝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無資料處理限制</a:t>
            </a:r>
          </a:p>
          <a:p>
            <a:pPr indent="-228600" lvl="0" marL="45720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可用大部分統計分析方法</a:t>
            </a:r>
          </a:p>
        </p:txBody>
      </p:sp>
      <p:sp>
        <p:nvSpPr>
          <p:cNvPr id="1377" name="Shape 1377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78" name="Shape 1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624" y="5116274"/>
            <a:ext cx="1134494" cy="11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Shape 1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3806" y="5118703"/>
            <a:ext cx="1134493" cy="1134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86" name="Shape 138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87" name="Shape 1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00" y="1718949"/>
            <a:ext cx="6816799" cy="37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Shape 1388"/>
          <p:cNvSpPr txBox="1"/>
          <p:nvPr/>
        </p:nvSpPr>
        <p:spPr>
          <a:xfrm>
            <a:off x="0" y="5677825"/>
            <a:ext cx="9144000" cy="67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「那</a:t>
            </a:r>
            <a:r>
              <a:rPr b="1" lang="zh-TW" sz="3200">
                <a:solidFill>
                  <a:srgbClr val="FFFFFF"/>
                </a:solidFill>
              </a:rPr>
              <a:t>汽車跟卡車價格的箱型圖是什麼？</a:t>
            </a:r>
            <a:r>
              <a:rPr b="1" lang="zh-TW" sz="3200">
                <a:solidFill>
                  <a:srgbClr val="FFFFFF"/>
                </a:solidFill>
              </a:rPr>
              <a:t>」</a:t>
            </a:r>
          </a:p>
        </p:txBody>
      </p:sp>
      <p:sp>
        <p:nvSpPr>
          <p:cNvPr id="1389" name="Shape 1389"/>
          <p:cNvSpPr txBox="1"/>
          <p:nvPr>
            <p:ph idx="4294967295" type="title"/>
          </p:nvPr>
        </p:nvSpPr>
        <p:spPr>
          <a:xfrm>
            <a:off x="476250" y="169425"/>
            <a:ext cx="8191500" cy="91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有圖當然看圖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Shape 1395"/>
          <p:cNvPicPr preferRelativeResize="0"/>
          <p:nvPr/>
        </p:nvPicPr>
        <p:blipFill rotWithShape="1">
          <a:blip r:embed="rId3">
            <a:alphaModFix/>
          </a:blip>
          <a:srcRect b="0" l="0" r="35724" t="0"/>
          <a:stretch/>
        </p:blipFill>
        <p:spPr>
          <a:xfrm>
            <a:off x="1138738" y="1047750"/>
            <a:ext cx="3128574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Shape 13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97" name="Shape 1397"/>
          <p:cNvSpPr txBox="1"/>
          <p:nvPr>
            <p:ph idx="4294967295" type="body"/>
          </p:nvPr>
        </p:nvSpPr>
        <p:spPr>
          <a:xfrm>
            <a:off x="4922100" y="2641625"/>
            <a:ext cx="3745800" cy="273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汽車案例數量：100筆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卡車案例筆數：40筆</a:t>
            </a:r>
          </a:p>
        </p:txBody>
      </p:sp>
      <p:sp>
        <p:nvSpPr>
          <p:cNvPr id="1398" name="Shape 1398"/>
          <p:cNvSpPr txBox="1"/>
          <p:nvPr>
            <p:ph idx="4294967295" type="title"/>
          </p:nvPr>
        </p:nvSpPr>
        <p:spPr>
          <a:xfrm>
            <a:off x="4922100" y="1485175"/>
            <a:ext cx="38511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汽車跟卡車的價格</a:t>
            </a:r>
          </a:p>
        </p:txBody>
      </p:sp>
      <p:sp>
        <p:nvSpPr>
          <p:cNvPr id="1399" name="Shape 1399"/>
          <p:cNvSpPr/>
          <p:nvPr/>
        </p:nvSpPr>
        <p:spPr>
          <a:xfrm>
            <a:off x="1384075" y="2254575"/>
            <a:ext cx="1556700" cy="335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400" name="Shape 1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56100" y="3890824"/>
            <a:ext cx="2354100" cy="25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7522" y="4947572"/>
            <a:ext cx="2354100" cy="12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Shape 1402"/>
          <p:cNvSpPr/>
          <p:nvPr/>
        </p:nvSpPr>
        <p:spPr>
          <a:xfrm>
            <a:off x="5288900" y="5372825"/>
            <a:ext cx="1132650" cy="1132650"/>
          </a:xfrm>
          <a:prstGeom prst="irregularSeal2">
            <a:avLst/>
          </a:prstGeom>
          <a:solidFill>
            <a:srgbClr val="FFFF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1403" name="Shape 1403"/>
          <p:cNvSpPr txBox="1"/>
          <p:nvPr/>
        </p:nvSpPr>
        <p:spPr>
          <a:xfrm rot="-1597020">
            <a:off x="5365014" y="5575962"/>
            <a:ext cx="887898" cy="804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</a:rPr>
              <a:t>PK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10" name="Shape 1410"/>
          <p:cNvSpPr txBox="1"/>
          <p:nvPr>
            <p:ph idx="1" type="body"/>
          </p:nvPr>
        </p:nvSpPr>
        <p:spPr>
          <a:xfrm>
            <a:off x="4030200" y="1783075"/>
            <a:ext cx="46377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下載CSV檔案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開啟R-Web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R-Web登入與加入會員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開啟 圖表繪製⇨盒鬚圖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上傳檔案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盒鬚圖⇨選擇資料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選擇變數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取得盒鬚圖(箱型圖)</a:t>
            </a:r>
          </a:p>
        </p:txBody>
      </p:sp>
      <p:sp>
        <p:nvSpPr>
          <p:cNvPr id="1411" name="Shape 141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W05-c. </a:t>
            </a:r>
            <a:r>
              <a:rPr lang="zh-TW"/>
              <a:t>箱型圖：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汽車跟卡車價格比較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實作：箱型圖：汽車跟卡車價格比較.docx</a:t>
            </a:r>
          </a:p>
        </p:txBody>
      </p:sp>
      <p:pic>
        <p:nvPicPr>
          <p:cNvPr id="1418" name="Shape 1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50" y="2765437"/>
            <a:ext cx="3445499" cy="3586612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Shape 141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car_truck_price</a:t>
            </a:r>
          </a:p>
        </p:txBody>
      </p:sp>
      <p:pic>
        <p:nvPicPr>
          <p:cNvPr id="1420" name="Shape 1420"/>
          <p:cNvPicPr preferRelativeResize="0"/>
          <p:nvPr/>
        </p:nvPicPr>
        <p:blipFill rotWithShape="1">
          <a:blip r:embed="rId4">
            <a:alphaModFix/>
          </a:blip>
          <a:srcRect b="21881" l="0" r="35724" t="0"/>
          <a:stretch/>
        </p:blipFill>
        <p:spPr>
          <a:xfrm>
            <a:off x="5303150" y="2457225"/>
            <a:ext cx="3128574" cy="37204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21" name="Shape 14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422" name="Shape 14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開啟檔案</a:t>
            </a:r>
          </a:p>
        </p:txBody>
      </p:sp>
      <p:sp>
        <p:nvSpPr>
          <p:cNvPr id="1423" name="Shape 142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4" name="Shape 1424"/>
          <p:cNvSpPr/>
          <p:nvPr/>
        </p:nvSpPr>
        <p:spPr>
          <a:xfrm>
            <a:off x="1137075" y="4948525"/>
            <a:ext cx="1911000" cy="48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25" name="Shape 1425"/>
          <p:cNvSpPr/>
          <p:nvPr/>
        </p:nvSpPr>
        <p:spPr>
          <a:xfrm flipH="1">
            <a:off x="3231975" y="4927975"/>
            <a:ext cx="2084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2" name="Shape 22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1410725" y="5367475"/>
            <a:ext cx="6322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這要怎麼比較啊？</a:t>
            </a:r>
          </a:p>
        </p:txBody>
      </p:sp>
      <p:pic>
        <p:nvPicPr>
          <p:cNvPr id="224" name="Shape 224" title="汽車價格直方圖"/>
          <p:cNvPicPr preferRelativeResize="0"/>
          <p:nvPr/>
        </p:nvPicPr>
        <p:blipFill rotWithShape="1">
          <a:blip r:embed="rId3">
            <a:alphaModFix/>
          </a:blip>
          <a:srcRect b="0" l="13337" r="0" t="0"/>
          <a:stretch/>
        </p:blipFill>
        <p:spPr>
          <a:xfrm>
            <a:off x="614475" y="1545950"/>
            <a:ext cx="3714450" cy="26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 title="卡車價格直方圖"/>
          <p:cNvPicPr preferRelativeResize="0"/>
          <p:nvPr/>
        </p:nvPicPr>
        <p:blipFill rotWithShape="1">
          <a:blip r:embed="rId4">
            <a:alphaModFix/>
          </a:blip>
          <a:srcRect b="0" l="11933" r="0" t="0"/>
          <a:stretch/>
        </p:blipFill>
        <p:spPr>
          <a:xfrm>
            <a:off x="4992625" y="1545950"/>
            <a:ext cx="3774949" cy="265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Shape 14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英文、數字、_ (底線) 、 - (橫線)</a:t>
            </a:r>
          </a:p>
        </p:txBody>
      </p:sp>
      <p:sp>
        <p:nvSpPr>
          <p:cNvPr id="1432" name="Shape 14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33" name="Shape 14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R-Web</a:t>
            </a:r>
            <a:r>
              <a:rPr lang="zh-TW"/>
              <a:t>命名限制</a:t>
            </a:r>
          </a:p>
        </p:txBody>
      </p:sp>
      <p:sp>
        <p:nvSpPr>
          <p:cNvPr id="1434" name="Shape 143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35" name="Shape 1435"/>
          <p:cNvPicPr preferRelativeResize="0"/>
          <p:nvPr/>
        </p:nvPicPr>
        <p:blipFill rotWithShape="1">
          <a:blip r:embed="rId3">
            <a:alphaModFix/>
          </a:blip>
          <a:srcRect b="44360" l="0" r="35724" t="0"/>
          <a:stretch/>
        </p:blipFill>
        <p:spPr>
          <a:xfrm>
            <a:off x="2270612" y="2570737"/>
            <a:ext cx="4602777" cy="38984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36" name="Shape 1436"/>
          <p:cNvSpPr/>
          <p:nvPr/>
        </p:nvSpPr>
        <p:spPr>
          <a:xfrm>
            <a:off x="2599350" y="4473850"/>
            <a:ext cx="2305500" cy="4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37" name="Shape 1437"/>
          <p:cNvSpPr/>
          <p:nvPr/>
        </p:nvSpPr>
        <p:spPr>
          <a:xfrm>
            <a:off x="2840750" y="2570750"/>
            <a:ext cx="2305500" cy="48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下載CSV檔案</a:t>
            </a:r>
          </a:p>
        </p:txBody>
      </p:sp>
      <p:sp>
        <p:nvSpPr>
          <p:cNvPr id="1444" name="Shape 1444"/>
          <p:cNvSpPr txBox="1"/>
          <p:nvPr>
            <p:ph idx="1" type="body"/>
          </p:nvPr>
        </p:nvSpPr>
        <p:spPr>
          <a:xfrm>
            <a:off x="5771700" y="1783075"/>
            <a:ext cx="3298500" cy="3171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檔案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下載格式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逗號分隔值檔案(.csv，目前工作表)</a:t>
            </a:r>
          </a:p>
        </p:txBody>
      </p:sp>
      <p:sp>
        <p:nvSpPr>
          <p:cNvPr id="1445" name="Shape 14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46" name="Shape 144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7" name="Shape 1447"/>
          <p:cNvPicPr preferRelativeResize="0"/>
          <p:nvPr/>
        </p:nvPicPr>
        <p:blipFill rotWithShape="1">
          <a:blip r:embed="rId3">
            <a:alphaModFix/>
          </a:blip>
          <a:srcRect b="0" l="0" r="36880" t="0"/>
          <a:stretch/>
        </p:blipFill>
        <p:spPr>
          <a:xfrm>
            <a:off x="0" y="1757725"/>
            <a:ext cx="5771700" cy="476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48" name="Shape 1448"/>
          <p:cNvSpPr/>
          <p:nvPr/>
        </p:nvSpPr>
        <p:spPr>
          <a:xfrm>
            <a:off x="426725" y="2033275"/>
            <a:ext cx="560700" cy="45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49" name="Shape 1449"/>
          <p:cNvSpPr/>
          <p:nvPr/>
        </p:nvSpPr>
        <p:spPr>
          <a:xfrm>
            <a:off x="426725" y="5445825"/>
            <a:ext cx="1109400" cy="45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50" name="Shape 1450"/>
          <p:cNvSpPr/>
          <p:nvPr/>
        </p:nvSpPr>
        <p:spPr>
          <a:xfrm>
            <a:off x="3082150" y="5094700"/>
            <a:ext cx="2349300" cy="45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451" name="Shape 1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875" y="4571150"/>
            <a:ext cx="9334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Shape 1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700" y="3188022"/>
            <a:ext cx="3887698" cy="2535916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58" name="Shape 14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59" name="Shape 14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2. </a:t>
            </a:r>
            <a:r>
              <a:rPr lang="zh-TW"/>
              <a:t>開啟R-Web</a:t>
            </a:r>
          </a:p>
        </p:txBody>
      </p:sp>
      <p:sp>
        <p:nvSpPr>
          <p:cNvPr id="1460" name="Shape 1460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0. </a:t>
            </a:r>
            <a:r>
              <a:rPr lang="zh-TW"/>
              <a:t>課程相關資料⇨R-Web</a:t>
            </a:r>
          </a:p>
        </p:txBody>
      </p:sp>
      <p:sp>
        <p:nvSpPr>
          <p:cNvPr id="1461" name="Shape 1461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2" name="Shape 1462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/>
              <a:t>R-Web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http://www.r-web.com.tw/</a:t>
            </a:r>
            <a:r>
              <a:rPr lang="zh-TW" sz="1800"/>
              <a:t> </a:t>
            </a:r>
          </a:p>
        </p:txBody>
      </p:sp>
      <p:sp>
        <p:nvSpPr>
          <p:cNvPr id="1463" name="Shape 1463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64" name="Shape 14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484" y="2439821"/>
            <a:ext cx="3796330" cy="403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Shape 1465"/>
          <p:cNvSpPr/>
          <p:nvPr/>
        </p:nvSpPr>
        <p:spPr>
          <a:xfrm>
            <a:off x="975375" y="4959700"/>
            <a:ext cx="1383900" cy="37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66" name="Shape 1466"/>
          <p:cNvSpPr/>
          <p:nvPr/>
        </p:nvSpPr>
        <p:spPr>
          <a:xfrm flipH="1">
            <a:off x="2522225" y="4885450"/>
            <a:ext cx="2229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Shape 1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6924"/>
            <a:ext cx="9143998" cy="42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Shape 147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首頁 ⇨ 會員登入</a:t>
            </a:r>
          </a:p>
        </p:txBody>
      </p:sp>
      <p:sp>
        <p:nvSpPr>
          <p:cNvPr id="1474" name="Shape 1474"/>
          <p:cNvSpPr txBox="1"/>
          <p:nvPr>
            <p:ph idx="12" type="sldNum"/>
          </p:nvPr>
        </p:nvSpPr>
        <p:spPr>
          <a:xfrm>
            <a:off x="8357100" y="6553200"/>
            <a:ext cx="7131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475" name="Shape 14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3</a:t>
            </a:r>
            <a:r>
              <a:rPr lang="zh-TW"/>
              <a:t>. R-Web</a:t>
            </a:r>
            <a:r>
              <a:rPr lang="zh-TW">
                <a:solidFill>
                  <a:schemeClr val="dk1"/>
                </a:solidFill>
              </a:rPr>
              <a:t>登入與加入會員(1/3)</a:t>
            </a:r>
          </a:p>
        </p:txBody>
      </p:sp>
      <p:sp>
        <p:nvSpPr>
          <p:cNvPr id="1476" name="Shape 147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7" name="Shape 1477"/>
          <p:cNvSpPr/>
          <p:nvPr/>
        </p:nvSpPr>
        <p:spPr>
          <a:xfrm>
            <a:off x="6987225" y="2673395"/>
            <a:ext cx="945300" cy="461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3" name="Shape 1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4533"/>
            <a:ext cx="9144000" cy="4233333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Shape 148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登入 或 加入會員</a:t>
            </a:r>
          </a:p>
        </p:txBody>
      </p:sp>
      <p:sp>
        <p:nvSpPr>
          <p:cNvPr id="1485" name="Shape 14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86" name="Shape 14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3. R-Web登入與加入會員(2/3)</a:t>
            </a:r>
          </a:p>
        </p:txBody>
      </p:sp>
      <p:sp>
        <p:nvSpPr>
          <p:cNvPr id="1487" name="Shape 1487"/>
          <p:cNvSpPr/>
          <p:nvPr/>
        </p:nvSpPr>
        <p:spPr>
          <a:xfrm>
            <a:off x="3478025" y="4359453"/>
            <a:ext cx="2010000" cy="96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88" name="Shape 1488"/>
          <p:cNvSpPr/>
          <p:nvPr/>
        </p:nvSpPr>
        <p:spPr>
          <a:xfrm>
            <a:off x="3877025" y="3204975"/>
            <a:ext cx="1542300" cy="763500"/>
          </a:xfrm>
          <a:prstGeom prst="wedgeRoundRectCallout">
            <a:avLst>
              <a:gd fmla="val -7546" name="adj1"/>
              <a:gd fmla="val 8767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登入</a:t>
            </a:r>
          </a:p>
        </p:txBody>
      </p:sp>
      <p:sp>
        <p:nvSpPr>
          <p:cNvPr id="1489" name="Shape 1489"/>
          <p:cNvSpPr/>
          <p:nvPr/>
        </p:nvSpPr>
        <p:spPr>
          <a:xfrm>
            <a:off x="6453075" y="4460250"/>
            <a:ext cx="2076600" cy="763500"/>
          </a:xfrm>
          <a:prstGeom prst="wedgeRoundRectCallout">
            <a:avLst>
              <a:gd fmla="val 31732" name="adj1"/>
              <a:gd fmla="val 9704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加入會員</a:t>
            </a:r>
          </a:p>
        </p:txBody>
      </p:sp>
      <p:sp>
        <p:nvSpPr>
          <p:cNvPr id="1490" name="Shape 1490"/>
          <p:cNvSpPr/>
          <p:nvPr/>
        </p:nvSpPr>
        <p:spPr>
          <a:xfrm>
            <a:off x="7966825" y="5685951"/>
            <a:ext cx="8382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加入會員 (免費)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zh-TW"/>
              <a:t>確認服務條款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zh-TW"/>
              <a:t>填寫會員資料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buSzPct val="100000"/>
              <a:buAutoNum type="alphaLcPeriod"/>
            </a:pPr>
            <a:r>
              <a:rPr lang="zh-TW" sz="2000">
                <a:solidFill>
                  <a:srgbClr val="FF0000"/>
                </a:solidFill>
              </a:rPr>
              <a:t>會員帳號</a:t>
            </a:r>
            <a:r>
              <a:rPr lang="zh-TW" sz="2000"/>
              <a:t>：4~12字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buSzPct val="100000"/>
              <a:buAutoNum type="alphaLcPeriod"/>
            </a:pPr>
            <a:r>
              <a:rPr lang="zh-TW" sz="2000">
                <a:solidFill>
                  <a:srgbClr val="FF0000"/>
                </a:solidFill>
              </a:rPr>
              <a:t>會員密碼</a:t>
            </a:r>
            <a:r>
              <a:rPr lang="zh-TW" sz="2000"/>
              <a:t>：8~12字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buSzPct val="100000"/>
              <a:buAutoNum type="alphaLcPeriod"/>
            </a:pPr>
            <a:r>
              <a:rPr b="1" lang="zh-TW" sz="2000">
                <a:solidFill>
                  <a:srgbClr val="FF0000"/>
                </a:solidFill>
              </a:rPr>
              <a:t>電子信箱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buSzPct val="100000"/>
              <a:buAutoNum type="alphaLcPeriod"/>
            </a:pPr>
            <a:r>
              <a:rPr lang="zh-TW" sz="2000"/>
              <a:t>西元出生年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buSzPct val="100000"/>
              <a:buAutoNum type="alphaLcPeriod"/>
            </a:pPr>
            <a:r>
              <a:rPr lang="zh-TW" sz="2000"/>
              <a:t>性別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buSzPct val="100000"/>
              <a:buAutoNum type="alphaLcPeriod"/>
            </a:pPr>
            <a:r>
              <a:rPr lang="zh-TW" sz="2000"/>
              <a:t>行業</a:t>
            </a:r>
          </a:p>
          <a:p>
            <a:pPr indent="-355600" lvl="1" marL="914400" rtl="0">
              <a:lnSpc>
                <a:spcPct val="100000"/>
              </a:lnSpc>
              <a:spcBef>
                <a:spcPts val="0"/>
              </a:spcBef>
              <a:buSzPct val="100000"/>
              <a:buAutoNum type="alphaLcPeriod"/>
            </a:pPr>
            <a:r>
              <a:rPr lang="zh-TW" sz="2000"/>
              <a:t>工作或居住地區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zh-TW"/>
              <a:t>信箱驗證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zh-TW"/>
              <a:t>完成註冊</a:t>
            </a:r>
          </a:p>
          <a:p>
            <a:pPr indent="-228600" lvl="0" marL="4572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zh-TW"/>
              <a:t>登入</a:t>
            </a:r>
          </a:p>
        </p:txBody>
      </p:sp>
      <p:sp>
        <p:nvSpPr>
          <p:cNvPr id="1497" name="Shape 14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98" name="Shape 14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3. R-Web登入與加入會員(3/3)</a:t>
            </a:r>
          </a:p>
        </p:txBody>
      </p:sp>
      <p:sp>
        <p:nvSpPr>
          <p:cNvPr id="1499" name="Shape 149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0" name="Shape 150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01" name="Shape 1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349" y="2371557"/>
            <a:ext cx="4056950" cy="3683391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首頁 ⇨ 圖表繪製</a:t>
            </a:r>
            <a:r>
              <a:rPr lang="zh-TW">
                <a:solidFill>
                  <a:schemeClr val="dk1"/>
                </a:solidFill>
              </a:rPr>
              <a:t> ⇨ 盒鬚圖</a:t>
            </a:r>
          </a:p>
        </p:txBody>
      </p:sp>
      <p:sp>
        <p:nvSpPr>
          <p:cNvPr id="1508" name="Shape 15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09" name="Shape 15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4. </a:t>
            </a:r>
            <a:r>
              <a:rPr lang="zh-TW"/>
              <a:t>開啟 圖表繪製⇨盒鬚圖</a:t>
            </a:r>
          </a:p>
        </p:txBody>
      </p:sp>
      <p:sp>
        <p:nvSpPr>
          <p:cNvPr id="1510" name="Shape 151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11" name="Shape 1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2495550"/>
            <a:ext cx="8191500" cy="4266406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12" name="Shape 1512"/>
          <p:cNvSpPr/>
          <p:nvPr/>
        </p:nvSpPr>
        <p:spPr>
          <a:xfrm>
            <a:off x="4040700" y="3299770"/>
            <a:ext cx="893400" cy="4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13" name="Shape 1513"/>
          <p:cNvSpPr/>
          <p:nvPr/>
        </p:nvSpPr>
        <p:spPr>
          <a:xfrm>
            <a:off x="4040700" y="6185995"/>
            <a:ext cx="893400" cy="4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cxnSp>
        <p:nvCxnSpPr>
          <p:cNvPr id="1514" name="Shape 1514"/>
          <p:cNvCxnSpPr/>
          <p:nvPr/>
        </p:nvCxnSpPr>
        <p:spPr>
          <a:xfrm>
            <a:off x="4161425" y="3765000"/>
            <a:ext cx="0" cy="24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Shape 152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1" name="Shape 15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22" name="Shape 15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5. </a:t>
            </a:r>
            <a:r>
              <a:rPr lang="zh-TW"/>
              <a:t>上傳檔案 (1/5)</a:t>
            </a:r>
          </a:p>
        </p:txBody>
      </p:sp>
      <p:sp>
        <p:nvSpPr>
          <p:cNvPr id="1523" name="Shape 152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4" name="Shape 1524"/>
          <p:cNvPicPr preferRelativeResize="0"/>
          <p:nvPr/>
        </p:nvPicPr>
        <p:blipFill rotWithShape="1">
          <a:blip r:embed="rId3">
            <a:alphaModFix/>
          </a:blip>
          <a:srcRect b="0" l="0" r="0" t="36528"/>
          <a:stretch/>
        </p:blipFill>
        <p:spPr>
          <a:xfrm>
            <a:off x="1243525" y="1266500"/>
            <a:ext cx="6656949" cy="220064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25" name="Shape 1525"/>
          <p:cNvPicPr preferRelativeResize="0"/>
          <p:nvPr/>
        </p:nvPicPr>
        <p:blipFill rotWithShape="1">
          <a:blip r:embed="rId4">
            <a:alphaModFix/>
          </a:blip>
          <a:srcRect b="0" l="0" r="0" t="11292"/>
          <a:stretch/>
        </p:blipFill>
        <p:spPr>
          <a:xfrm>
            <a:off x="1243525" y="3782249"/>
            <a:ext cx="6656949" cy="30757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26" name="Shape 1526"/>
          <p:cNvSpPr/>
          <p:nvPr/>
        </p:nvSpPr>
        <p:spPr>
          <a:xfrm rot="-8100000">
            <a:off x="3898916" y="2544130"/>
            <a:ext cx="1346189" cy="134618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7" name="Shape 1527"/>
          <p:cNvSpPr/>
          <p:nvPr/>
        </p:nvSpPr>
        <p:spPr>
          <a:xfrm>
            <a:off x="2937900" y="4817456"/>
            <a:ext cx="798600" cy="42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Shape 153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4" name="Shape 15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35" name="Shape 15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5. 上傳檔案 (2/5)</a:t>
            </a:r>
          </a:p>
        </p:txBody>
      </p:sp>
      <p:sp>
        <p:nvSpPr>
          <p:cNvPr id="1536" name="Shape 153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37" name="Shape 1537"/>
          <p:cNvPicPr preferRelativeResize="0"/>
          <p:nvPr/>
        </p:nvPicPr>
        <p:blipFill rotWithShape="1">
          <a:blip r:embed="rId3">
            <a:alphaModFix/>
          </a:blip>
          <a:srcRect b="10009" l="0" r="0" t="33314"/>
          <a:stretch/>
        </p:blipFill>
        <p:spPr>
          <a:xfrm>
            <a:off x="1200425" y="1783075"/>
            <a:ext cx="6743150" cy="19905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38" name="Shape 1538"/>
          <p:cNvPicPr preferRelativeResize="0"/>
          <p:nvPr/>
        </p:nvPicPr>
        <p:blipFill rotWithShape="1">
          <a:blip r:embed="rId4">
            <a:alphaModFix/>
          </a:blip>
          <a:srcRect b="0" l="0" r="0" t="21500"/>
          <a:stretch/>
        </p:blipFill>
        <p:spPr>
          <a:xfrm>
            <a:off x="1200425" y="4101024"/>
            <a:ext cx="6743150" cy="27569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39" name="Shape 1539"/>
          <p:cNvSpPr/>
          <p:nvPr/>
        </p:nvSpPr>
        <p:spPr>
          <a:xfrm rot="-8100000">
            <a:off x="3898916" y="2544130"/>
            <a:ext cx="1346189" cy="134618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0" name="Shape 1540"/>
          <p:cNvSpPr/>
          <p:nvPr/>
        </p:nvSpPr>
        <p:spPr>
          <a:xfrm>
            <a:off x="1912650" y="5084525"/>
            <a:ext cx="1806600" cy="42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41" name="Shape 1541"/>
          <p:cNvSpPr/>
          <p:nvPr/>
        </p:nvSpPr>
        <p:spPr>
          <a:xfrm>
            <a:off x="4315521" y="4281400"/>
            <a:ext cx="1166700" cy="1396500"/>
          </a:xfrm>
          <a:prstGeom prst="wedgeRoundRectCallout">
            <a:avLst>
              <a:gd fmla="val -92755" name="adj1"/>
              <a:gd fmla="val 1975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42" name="Shape 1542"/>
          <p:cNvSpPr/>
          <p:nvPr/>
        </p:nvSpPr>
        <p:spPr>
          <a:xfrm>
            <a:off x="3833925" y="5772425"/>
            <a:ext cx="669300" cy="3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543" name="Shape 15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2150" y="4341475"/>
            <a:ext cx="9334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Shape 1544"/>
          <p:cNvSpPr/>
          <p:nvPr/>
        </p:nvSpPr>
        <p:spPr>
          <a:xfrm>
            <a:off x="1369900" y="5867225"/>
            <a:ext cx="1938600" cy="763500"/>
          </a:xfrm>
          <a:prstGeom prst="wedgeRoundRectCallout">
            <a:avLst>
              <a:gd fmla="val 70881" name="adj1"/>
              <a:gd fmla="val -2630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確認上傳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51" name="Shape 15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5. 上傳檔案 (3/5)</a:t>
            </a:r>
          </a:p>
        </p:txBody>
      </p:sp>
      <p:sp>
        <p:nvSpPr>
          <p:cNvPr id="1552" name="Shape 155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53" name="Shape 1553"/>
          <p:cNvPicPr preferRelativeResize="0"/>
          <p:nvPr/>
        </p:nvPicPr>
        <p:blipFill rotWithShape="1">
          <a:blip r:embed="rId3">
            <a:alphaModFix/>
          </a:blip>
          <a:srcRect b="18347" l="0" r="0" t="0"/>
          <a:stretch/>
        </p:blipFill>
        <p:spPr>
          <a:xfrm>
            <a:off x="690475" y="1413225"/>
            <a:ext cx="7766700" cy="2748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54" name="Shape 1554"/>
          <p:cNvPicPr preferRelativeResize="0"/>
          <p:nvPr/>
        </p:nvPicPr>
        <p:blipFill rotWithShape="1">
          <a:blip r:embed="rId4">
            <a:alphaModFix/>
          </a:blip>
          <a:srcRect b="0" l="0" r="0" t="34980"/>
          <a:stretch/>
        </p:blipFill>
        <p:spPr>
          <a:xfrm>
            <a:off x="711025" y="4669649"/>
            <a:ext cx="7766700" cy="218822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55" name="Shape 1555"/>
          <p:cNvSpPr/>
          <p:nvPr/>
        </p:nvSpPr>
        <p:spPr>
          <a:xfrm rot="-8100000">
            <a:off x="3898916" y="3325355"/>
            <a:ext cx="1346189" cy="134618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6" name="Shape 1556"/>
          <p:cNvSpPr/>
          <p:nvPr/>
        </p:nvSpPr>
        <p:spPr>
          <a:xfrm>
            <a:off x="4854600" y="5651800"/>
            <a:ext cx="669300" cy="3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57" name="Shape 1557"/>
          <p:cNvSpPr/>
          <p:nvPr/>
        </p:nvSpPr>
        <p:spPr>
          <a:xfrm>
            <a:off x="5893075" y="5382012"/>
            <a:ext cx="1938600" cy="763500"/>
          </a:xfrm>
          <a:prstGeom prst="wedgeRoundRectCallout">
            <a:avLst>
              <a:gd fmla="val -65111" name="adj1"/>
              <a:gd fmla="val -90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下一步驟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資料敘述級分析的步驟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把</a:t>
            </a:r>
            <a:r>
              <a:rPr lang="zh-TW"/>
              <a:t>資料畫成</a:t>
            </a:r>
            <a:r>
              <a:rPr lang="zh-TW" u="sng"/>
              <a:t>圖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TW">
                <a:solidFill>
                  <a:srgbClr val="FF0000"/>
                </a:solidFill>
              </a:rPr>
              <a:t>加入代表性的</a:t>
            </a:r>
            <a:r>
              <a:rPr lang="zh-TW" u="sng">
                <a:solidFill>
                  <a:srgbClr val="FF0000"/>
                </a:solidFill>
              </a:rPr>
              <a:t>綜合數值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尋找資料的</a:t>
            </a:r>
            <a:r>
              <a:rPr lang="zh-TW" u="sng"/>
              <a:t>整體形態</a:t>
            </a:r>
            <a:r>
              <a:rPr lang="zh-TW"/>
              <a:t>、以及有</a:t>
            </a:r>
            <a:r>
              <a:rPr lang="zh-TW" u="sng"/>
              <a:t>異與整體形態</a:t>
            </a:r>
            <a:r>
              <a:rPr lang="zh-TW"/>
              <a:t>的偏差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當資料整體形態很有規律時，用</a:t>
            </a:r>
            <a:r>
              <a:rPr lang="zh-TW" u="sng"/>
              <a:t>精簡的方式來描述</a:t>
            </a:r>
            <a:r>
              <a:rPr lang="zh-TW"/>
              <a:t>它</a:t>
            </a:r>
          </a:p>
        </p:txBody>
      </p:sp>
      <p:sp>
        <p:nvSpPr>
          <p:cNvPr id="234" name="Shape 23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Moore, D.S.、Notz, W.（2012）。統計學的世界 II（鄭惟厚譯）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4" name="Shape 15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65" name="Shape 15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5. 上傳檔案 (4/5)</a:t>
            </a:r>
          </a:p>
        </p:txBody>
      </p:sp>
      <p:sp>
        <p:nvSpPr>
          <p:cNvPr id="1566" name="Shape 15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67" name="Shape 1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128487"/>
            <a:ext cx="8191500" cy="35496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568" name="Shape 1568"/>
          <p:cNvPicPr preferRelativeResize="0"/>
          <p:nvPr/>
        </p:nvPicPr>
        <p:blipFill rotWithShape="1">
          <a:blip r:embed="rId4">
            <a:alphaModFix/>
          </a:blip>
          <a:srcRect b="0" l="0" r="0" t="41506"/>
          <a:stretch/>
        </p:blipFill>
        <p:spPr>
          <a:xfrm>
            <a:off x="476250" y="4781644"/>
            <a:ext cx="8191500" cy="207634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69" name="Shape 1569"/>
          <p:cNvSpPr/>
          <p:nvPr/>
        </p:nvSpPr>
        <p:spPr>
          <a:xfrm rot="-8100000">
            <a:off x="3898916" y="3532130"/>
            <a:ext cx="1346189" cy="134618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0" name="Shape 1570"/>
          <p:cNvSpPr/>
          <p:nvPr/>
        </p:nvSpPr>
        <p:spPr>
          <a:xfrm>
            <a:off x="4930800" y="5575600"/>
            <a:ext cx="669300" cy="3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71" name="Shape 1571"/>
          <p:cNvSpPr/>
          <p:nvPr/>
        </p:nvSpPr>
        <p:spPr>
          <a:xfrm>
            <a:off x="5969275" y="5305812"/>
            <a:ext cx="1938600" cy="763500"/>
          </a:xfrm>
          <a:prstGeom prst="wedgeRoundRectCallout">
            <a:avLst>
              <a:gd fmla="val -65111" name="adj1"/>
              <a:gd fmla="val -90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確認儲存</a:t>
            </a:r>
          </a:p>
        </p:txBody>
      </p:sp>
      <p:sp>
        <p:nvSpPr>
          <p:cNvPr id="1572" name="Shape 1572"/>
          <p:cNvSpPr/>
          <p:nvPr/>
        </p:nvSpPr>
        <p:spPr>
          <a:xfrm>
            <a:off x="3515150" y="2955150"/>
            <a:ext cx="1542300" cy="20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3" name="Shape 1573"/>
          <p:cNvSpPr/>
          <p:nvPr/>
        </p:nvSpPr>
        <p:spPr>
          <a:xfrm>
            <a:off x="1915350" y="2933050"/>
            <a:ext cx="1668600" cy="3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74" name="Shape 1574"/>
          <p:cNvSpPr/>
          <p:nvPr/>
        </p:nvSpPr>
        <p:spPr>
          <a:xfrm>
            <a:off x="4108300" y="2076350"/>
            <a:ext cx="3688800" cy="1451400"/>
          </a:xfrm>
          <a:prstGeom prst="wedgeRoundRectCallout">
            <a:avLst>
              <a:gd fmla="val -61642" name="adj1"/>
              <a:gd fmla="val 136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輸入資料檔案名稱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car_truck_price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英數字,底線/橫線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1" name="Shape 15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82" name="Shape 15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5. 上傳檔案 (5/5)：完成</a:t>
            </a:r>
          </a:p>
        </p:txBody>
      </p:sp>
      <p:sp>
        <p:nvSpPr>
          <p:cNvPr id="1583" name="Shape 158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84" name="Shape 1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3934"/>
            <a:ext cx="9144001" cy="5183931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Shape 1585"/>
          <p:cNvSpPr/>
          <p:nvPr/>
        </p:nvSpPr>
        <p:spPr>
          <a:xfrm>
            <a:off x="3785300" y="2507125"/>
            <a:ext cx="669300" cy="3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86" name="Shape 1586"/>
          <p:cNvSpPr/>
          <p:nvPr/>
        </p:nvSpPr>
        <p:spPr>
          <a:xfrm>
            <a:off x="4454600" y="3358254"/>
            <a:ext cx="1886700" cy="1044300"/>
          </a:xfrm>
          <a:prstGeom prst="wedgeRoundRectCallout">
            <a:avLst>
              <a:gd fmla="val -56868" name="adj1"/>
              <a:gd fmla="val -7870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回去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盒鬚圖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Shape 159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3" name="Shape 15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94" name="Shape 15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6. </a:t>
            </a:r>
            <a:r>
              <a:rPr lang="zh-TW"/>
              <a:t>盒鬚圖⇨選擇資料</a:t>
            </a:r>
          </a:p>
        </p:txBody>
      </p:sp>
      <p:sp>
        <p:nvSpPr>
          <p:cNvPr id="1595" name="Shape 159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96" name="Shape 1596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190500" y="1128650"/>
            <a:ext cx="8763000" cy="56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Shape 1597"/>
          <p:cNvSpPr/>
          <p:nvPr/>
        </p:nvSpPr>
        <p:spPr>
          <a:xfrm>
            <a:off x="4603425" y="1601800"/>
            <a:ext cx="1772100" cy="26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98" name="Shape 1598"/>
          <p:cNvSpPr/>
          <p:nvPr/>
        </p:nvSpPr>
        <p:spPr>
          <a:xfrm>
            <a:off x="292925" y="1249275"/>
            <a:ext cx="3670200" cy="763500"/>
          </a:xfrm>
          <a:prstGeom prst="wedgeRoundRectCallout">
            <a:avLst>
              <a:gd fmla="val 61973" name="adj1"/>
              <a:gd fmla="val 867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使用者個人資料檔</a:t>
            </a:r>
          </a:p>
        </p:txBody>
      </p:sp>
      <p:sp>
        <p:nvSpPr>
          <p:cNvPr id="1599" name="Shape 1599"/>
          <p:cNvSpPr/>
          <p:nvPr/>
        </p:nvSpPr>
        <p:spPr>
          <a:xfrm>
            <a:off x="4603425" y="2153200"/>
            <a:ext cx="1108800" cy="26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600" name="Shape 1600"/>
          <p:cNvSpPr/>
          <p:nvPr/>
        </p:nvSpPr>
        <p:spPr>
          <a:xfrm>
            <a:off x="292925" y="2558850"/>
            <a:ext cx="3670200" cy="763500"/>
          </a:xfrm>
          <a:prstGeom prst="wedgeRoundRectCallout">
            <a:avLst>
              <a:gd fmla="val 63381" name="adj1"/>
              <a:gd fmla="val -5790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剛剛上傳的檔案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Shape 1606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190500" y="1128650"/>
            <a:ext cx="8763000" cy="56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Shape 16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608" name="Shape 16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7</a:t>
            </a:r>
            <a:r>
              <a:rPr lang="zh-TW"/>
              <a:t>. </a:t>
            </a:r>
            <a:r>
              <a:rPr lang="zh-TW"/>
              <a:t>選擇變數</a:t>
            </a:r>
          </a:p>
        </p:txBody>
      </p:sp>
      <p:sp>
        <p:nvSpPr>
          <p:cNvPr id="1609" name="Shape 160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0" name="Shape 1610"/>
          <p:cNvSpPr/>
          <p:nvPr/>
        </p:nvSpPr>
        <p:spPr>
          <a:xfrm>
            <a:off x="4603425" y="4117550"/>
            <a:ext cx="3391800" cy="93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611" name="Shape 1611"/>
          <p:cNvSpPr/>
          <p:nvPr/>
        </p:nvSpPr>
        <p:spPr>
          <a:xfrm>
            <a:off x="4359475" y="1995950"/>
            <a:ext cx="3273900" cy="1533300"/>
          </a:xfrm>
          <a:prstGeom prst="wedgeRoundRectCallout">
            <a:avLst>
              <a:gd fmla="val 12678" name="adj1"/>
              <a:gd fmla="val 8335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選取car_price跟truck_price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-&gt; 到右邊</a:t>
            </a:r>
          </a:p>
        </p:txBody>
      </p:sp>
      <p:sp>
        <p:nvSpPr>
          <p:cNvPr id="1612" name="Shape 1612"/>
          <p:cNvSpPr/>
          <p:nvPr/>
        </p:nvSpPr>
        <p:spPr>
          <a:xfrm>
            <a:off x="3833925" y="6166075"/>
            <a:ext cx="769500" cy="32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613" name="Shape 1613"/>
          <p:cNvSpPr/>
          <p:nvPr/>
        </p:nvSpPr>
        <p:spPr>
          <a:xfrm>
            <a:off x="1369900" y="5867225"/>
            <a:ext cx="1938600" cy="763500"/>
          </a:xfrm>
          <a:prstGeom prst="wedgeRoundRectCallout">
            <a:avLst>
              <a:gd fmla="val 70882" name="adj1"/>
              <a:gd fmla="val 190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繪製圖形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Shape 16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20" name="Shape 16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8. </a:t>
            </a:r>
            <a:r>
              <a:rPr lang="zh-TW"/>
              <a:t>取得盒鬚圖(箱型圖)</a:t>
            </a:r>
          </a:p>
        </p:txBody>
      </p:sp>
      <p:sp>
        <p:nvSpPr>
          <p:cNvPr id="1621" name="Shape 162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22" name="Shape 1622"/>
          <p:cNvPicPr preferRelativeResize="0"/>
          <p:nvPr/>
        </p:nvPicPr>
        <p:blipFill rotWithShape="1">
          <a:blip r:embed="rId3">
            <a:alphaModFix/>
          </a:blip>
          <a:srcRect b="0" l="0" r="0" t="35909"/>
          <a:stretch/>
        </p:blipFill>
        <p:spPr>
          <a:xfrm>
            <a:off x="1496100" y="1171721"/>
            <a:ext cx="6106049" cy="1832024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623" name="Shape 1623"/>
          <p:cNvPicPr preferRelativeResize="0"/>
          <p:nvPr/>
        </p:nvPicPr>
        <p:blipFill rotWithShape="1">
          <a:blip r:embed="rId4">
            <a:alphaModFix/>
          </a:blip>
          <a:srcRect b="0" l="0" r="0" t="10297"/>
          <a:stretch/>
        </p:blipFill>
        <p:spPr>
          <a:xfrm>
            <a:off x="1526500" y="3075750"/>
            <a:ext cx="6075650" cy="378224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624" name="Shape 1624"/>
          <p:cNvSpPr/>
          <p:nvPr/>
        </p:nvSpPr>
        <p:spPr>
          <a:xfrm rot="-8100000">
            <a:off x="3898916" y="1981305"/>
            <a:ext cx="1346189" cy="134618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5" name="Shape 1625"/>
          <p:cNvSpPr/>
          <p:nvPr/>
        </p:nvSpPr>
        <p:spPr>
          <a:xfrm>
            <a:off x="2096275" y="3936625"/>
            <a:ext cx="3745200" cy="2559600"/>
          </a:xfrm>
          <a:prstGeom prst="roundRect">
            <a:avLst>
              <a:gd fmla="val 797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Shape 163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2" name="Shape 16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33" name="Shape 163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W05-c. 箱型圖：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汽車跟卡車價格比較</a:t>
            </a:r>
          </a:p>
        </p:txBody>
      </p:sp>
      <p:sp>
        <p:nvSpPr>
          <p:cNvPr id="1634" name="Shape 1634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上機實作</a:t>
            </a:r>
          </a:p>
        </p:txBody>
      </p:sp>
      <p:pic>
        <p:nvPicPr>
          <p:cNvPr id="1635" name="Shape 1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950" y="1783075"/>
            <a:ext cx="4429677" cy="47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Shape 16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675" y="1137525"/>
            <a:ext cx="1422675" cy="14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Shape 1637"/>
          <p:cNvSpPr/>
          <p:nvPr/>
        </p:nvSpPr>
        <p:spPr>
          <a:xfrm>
            <a:off x="4152725" y="2469800"/>
            <a:ext cx="2064300" cy="58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638" name="Shape 1638"/>
          <p:cNvSpPr/>
          <p:nvPr/>
        </p:nvSpPr>
        <p:spPr>
          <a:xfrm>
            <a:off x="6577675" y="2016600"/>
            <a:ext cx="1542300" cy="763500"/>
          </a:xfrm>
          <a:prstGeom prst="wedgeRoundRectCallout">
            <a:avLst>
              <a:gd fmla="val -66676" name="adj1"/>
              <a:gd fmla="val 344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參數</a:t>
            </a:r>
          </a:p>
        </p:txBody>
      </p:sp>
      <p:sp>
        <p:nvSpPr>
          <p:cNvPr id="1639" name="Shape 1639"/>
          <p:cNvSpPr/>
          <p:nvPr/>
        </p:nvSpPr>
        <p:spPr>
          <a:xfrm>
            <a:off x="4566275" y="3555350"/>
            <a:ext cx="3618600" cy="2656500"/>
          </a:xfrm>
          <a:prstGeom prst="roundRect">
            <a:avLst>
              <a:gd fmla="val 680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640" name="Shape 1640"/>
          <p:cNvSpPr/>
          <p:nvPr/>
        </p:nvSpPr>
        <p:spPr>
          <a:xfrm>
            <a:off x="2610425" y="4584050"/>
            <a:ext cx="1542300" cy="763500"/>
          </a:xfrm>
          <a:prstGeom prst="wedgeRoundRectCallout">
            <a:avLst>
              <a:gd fmla="val 86309" name="adj1"/>
              <a:gd fmla="val -320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箱型圖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Shape 16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47" name="Shape 164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資料的離度：變動性</a:t>
            </a:r>
          </a:p>
        </p:txBody>
      </p:sp>
      <p:sp>
        <p:nvSpPr>
          <p:cNvPr id="1648" name="Shape 164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6.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Shape 16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55" name="Shape 1655"/>
          <p:cNvSpPr txBox="1"/>
          <p:nvPr>
            <p:ph idx="4294967295"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心臟沒這麼大顆</a:t>
            </a:r>
          </a:p>
        </p:txBody>
      </p:sp>
      <p:sp>
        <p:nvSpPr>
          <p:cNvPr id="1656" name="Shape 165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7" name="Shape 1657"/>
          <p:cNvSpPr txBox="1"/>
          <p:nvPr>
            <p:ph idx="4294967295" type="title"/>
          </p:nvPr>
        </p:nvSpPr>
        <p:spPr>
          <a:xfrm>
            <a:off x="476250" y="5309400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「</a:t>
            </a:r>
            <a:r>
              <a:rPr b="0" lang="zh-TW" sz="3200"/>
              <a:t>我想要穩定賺錢就好，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不想要高風險，可以嗎？</a:t>
            </a:r>
            <a:r>
              <a:rPr b="0" lang="zh-TW" sz="3200"/>
              <a:t>」</a:t>
            </a:r>
          </a:p>
        </p:txBody>
      </p:sp>
      <p:pic>
        <p:nvPicPr>
          <p:cNvPr id="1658" name="Shape 1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12" y="1413231"/>
            <a:ext cx="5836966" cy="389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4" name="Shape 1664"/>
          <p:cNvPicPr preferRelativeResize="0"/>
          <p:nvPr/>
        </p:nvPicPr>
        <p:blipFill rotWithShape="1">
          <a:blip r:embed="rId3">
            <a:alphaModFix/>
          </a:blip>
          <a:srcRect b="51179" l="0" r="0" t="0"/>
          <a:stretch/>
        </p:blipFill>
        <p:spPr>
          <a:xfrm flipH="1" rot="899995">
            <a:off x="2731233" y="2341631"/>
            <a:ext cx="1626582" cy="1575107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Shape 16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66" name="Shape 166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Griffiths, D.（2009）。深入淺出統計學</a:t>
            </a:r>
          </a:p>
        </p:txBody>
      </p:sp>
      <p:sp>
        <p:nvSpPr>
          <p:cNvPr id="1667" name="Shape 1667"/>
          <p:cNvSpPr txBox="1"/>
          <p:nvPr>
            <p:ph type="title"/>
          </p:nvPr>
        </p:nvSpPr>
        <p:spPr>
          <a:xfrm>
            <a:off x="2007425" y="169425"/>
            <a:ext cx="66603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教練也想知道該派誰好？</a:t>
            </a:r>
          </a:p>
        </p:txBody>
      </p:sp>
      <p:sp>
        <p:nvSpPr>
          <p:cNvPr id="1668" name="Shape 1668"/>
          <p:cNvSpPr txBox="1"/>
          <p:nvPr>
            <p:ph idx="1" type="subTitle"/>
          </p:nvPr>
        </p:nvSpPr>
        <p:spPr>
          <a:xfrm>
            <a:off x="781725" y="1871825"/>
            <a:ext cx="3880800" cy="58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球員阿布的得分</a:t>
            </a:r>
          </a:p>
        </p:txBody>
      </p:sp>
      <p:sp>
        <p:nvSpPr>
          <p:cNvPr id="1669" name="Shape 1669"/>
          <p:cNvSpPr txBox="1"/>
          <p:nvPr>
            <p:ph idx="4294967295" type="subTitle"/>
          </p:nvPr>
        </p:nvSpPr>
        <p:spPr>
          <a:xfrm>
            <a:off x="4785000" y="1871825"/>
            <a:ext cx="3880800" cy="58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>
                <a:solidFill>
                  <a:srgbClr val="783F04"/>
                </a:solidFill>
              </a:rPr>
              <a:t>球員阿丁的得分</a:t>
            </a:r>
          </a:p>
        </p:txBody>
      </p:sp>
      <p:cxnSp>
        <p:nvCxnSpPr>
          <p:cNvPr id="1670" name="Shape 1670"/>
          <p:cNvCxnSpPr/>
          <p:nvPr/>
        </p:nvCxnSpPr>
        <p:spPr>
          <a:xfrm>
            <a:off x="1131650" y="2714225"/>
            <a:ext cx="0" cy="220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671" name="Shape 1671"/>
          <p:cNvSpPr/>
          <p:nvPr/>
        </p:nvSpPr>
        <p:spPr>
          <a:xfrm>
            <a:off x="1131650" y="3882900"/>
            <a:ext cx="1220632" cy="1046135"/>
          </a:xfrm>
          <a:custGeom>
            <a:pathLst>
              <a:path extrusionOk="0" h="81570" w="118970">
                <a:moveTo>
                  <a:pt x="0" y="81570"/>
                </a:moveTo>
                <a:cubicBezTo>
                  <a:pt x="6704" y="78710"/>
                  <a:pt x="26340" y="76673"/>
                  <a:pt x="40225" y="64413"/>
                </a:cubicBezTo>
                <a:cubicBezTo>
                  <a:pt x="54109" y="52153"/>
                  <a:pt x="70182" y="18745"/>
                  <a:pt x="83307" y="8010"/>
                </a:cubicBezTo>
                <a:cubicBezTo>
                  <a:pt x="96431" y="-2725"/>
                  <a:pt x="113026" y="1335"/>
                  <a:pt x="118970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672" name="Shape 1672"/>
          <p:cNvSpPr/>
          <p:nvPr/>
        </p:nvSpPr>
        <p:spPr>
          <a:xfrm>
            <a:off x="2331938" y="3882900"/>
            <a:ext cx="1220642" cy="1044724"/>
          </a:xfrm>
          <a:custGeom>
            <a:pathLst>
              <a:path extrusionOk="0" h="81460" w="118971">
                <a:moveTo>
                  <a:pt x="118971" y="81460"/>
                </a:moveTo>
                <a:cubicBezTo>
                  <a:pt x="112266" y="78600"/>
                  <a:pt x="92630" y="76563"/>
                  <a:pt x="78746" y="64303"/>
                </a:cubicBezTo>
                <a:cubicBezTo>
                  <a:pt x="64861" y="52043"/>
                  <a:pt x="48788" y="18617"/>
                  <a:pt x="35664" y="7900"/>
                </a:cubicBezTo>
                <a:cubicBezTo>
                  <a:pt x="22539" y="-2817"/>
                  <a:pt x="5944" y="1316"/>
                  <a:pt x="0" y="0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1673" name="Shape 1673"/>
          <p:cNvCxnSpPr/>
          <p:nvPr/>
        </p:nvCxnSpPr>
        <p:spPr>
          <a:xfrm>
            <a:off x="1131650" y="4929014"/>
            <a:ext cx="271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74" name="Shape 1674"/>
          <p:cNvSpPr txBox="1"/>
          <p:nvPr/>
        </p:nvSpPr>
        <p:spPr>
          <a:xfrm>
            <a:off x="801250" y="2246750"/>
            <a:ext cx="689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5" name="Shape 1675"/>
          <p:cNvSpPr txBox="1"/>
          <p:nvPr/>
        </p:nvSpPr>
        <p:spPr>
          <a:xfrm>
            <a:off x="712550" y="2324300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1800"/>
              <a:t>頻率</a:t>
            </a:r>
          </a:p>
        </p:txBody>
      </p:sp>
      <p:cxnSp>
        <p:nvCxnSpPr>
          <p:cNvPr id="1676" name="Shape 1676"/>
          <p:cNvCxnSpPr/>
          <p:nvPr/>
        </p:nvCxnSpPr>
        <p:spPr>
          <a:xfrm rot="10800000">
            <a:off x="2352050" y="3651025"/>
            <a:ext cx="0" cy="12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677" name="Shape 1677"/>
          <p:cNvSpPr txBox="1"/>
          <p:nvPr/>
        </p:nvSpPr>
        <p:spPr>
          <a:xfrm>
            <a:off x="3851150" y="475247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得分</a:t>
            </a:r>
          </a:p>
        </p:txBody>
      </p:sp>
      <p:sp>
        <p:nvSpPr>
          <p:cNvPr id="1678" name="Shape 1678"/>
          <p:cNvSpPr txBox="1"/>
          <p:nvPr/>
        </p:nvSpPr>
        <p:spPr>
          <a:xfrm>
            <a:off x="1835125" y="3227525"/>
            <a:ext cx="1033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平均數</a:t>
            </a:r>
          </a:p>
        </p:txBody>
      </p:sp>
      <p:sp>
        <p:nvSpPr>
          <p:cNvPr id="1679" name="Shape 1679"/>
          <p:cNvSpPr txBox="1"/>
          <p:nvPr/>
        </p:nvSpPr>
        <p:spPr>
          <a:xfrm>
            <a:off x="1932950" y="501382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15</a:t>
            </a:r>
          </a:p>
        </p:txBody>
      </p:sp>
      <p:cxnSp>
        <p:nvCxnSpPr>
          <p:cNvPr id="1680" name="Shape 1680"/>
          <p:cNvCxnSpPr/>
          <p:nvPr/>
        </p:nvCxnSpPr>
        <p:spPr>
          <a:xfrm>
            <a:off x="5156100" y="2714225"/>
            <a:ext cx="0" cy="220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none"/>
          </a:ln>
        </p:spPr>
      </p:cxnSp>
      <p:grpSp>
        <p:nvGrpSpPr>
          <p:cNvPr id="1681" name="Shape 1681"/>
          <p:cNvGrpSpPr/>
          <p:nvPr/>
        </p:nvGrpSpPr>
        <p:grpSpPr>
          <a:xfrm>
            <a:off x="5720043" y="3063517"/>
            <a:ext cx="1293019" cy="1865363"/>
            <a:chOff x="5156100" y="4035300"/>
            <a:chExt cx="2420930" cy="1046135"/>
          </a:xfrm>
        </p:grpSpPr>
        <p:sp>
          <p:nvSpPr>
            <p:cNvPr id="1682" name="Shape 1682"/>
            <p:cNvSpPr/>
            <p:nvPr/>
          </p:nvSpPr>
          <p:spPr>
            <a:xfrm>
              <a:off x="5156100" y="4035300"/>
              <a:ext cx="1220632" cy="1046135"/>
            </a:xfrm>
            <a:custGeom>
              <a:pathLst>
                <a:path extrusionOk="0" h="81570" w="118970">
                  <a:moveTo>
                    <a:pt x="0" y="81570"/>
                  </a:moveTo>
                  <a:cubicBezTo>
                    <a:pt x="6704" y="78710"/>
                    <a:pt x="26340" y="76673"/>
                    <a:pt x="40225" y="64413"/>
                  </a:cubicBezTo>
                  <a:cubicBezTo>
                    <a:pt x="54109" y="52153"/>
                    <a:pt x="70182" y="18745"/>
                    <a:pt x="83307" y="8010"/>
                  </a:cubicBezTo>
                  <a:cubicBezTo>
                    <a:pt x="96431" y="-2725"/>
                    <a:pt x="113026" y="1335"/>
                    <a:pt x="118970" y="0"/>
                  </a:cubicBez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683" name="Shape 1683"/>
            <p:cNvSpPr/>
            <p:nvPr/>
          </p:nvSpPr>
          <p:spPr>
            <a:xfrm>
              <a:off x="6356388" y="4035300"/>
              <a:ext cx="1220642" cy="1044724"/>
            </a:xfrm>
            <a:custGeom>
              <a:pathLst>
                <a:path extrusionOk="0" h="81460" w="118971">
                  <a:moveTo>
                    <a:pt x="118971" y="81460"/>
                  </a:moveTo>
                  <a:cubicBezTo>
                    <a:pt x="112266" y="78600"/>
                    <a:pt x="92630" y="76563"/>
                    <a:pt x="78746" y="64303"/>
                  </a:cubicBezTo>
                  <a:cubicBezTo>
                    <a:pt x="64861" y="52043"/>
                    <a:pt x="48788" y="18617"/>
                    <a:pt x="35664" y="7900"/>
                  </a:cubicBezTo>
                  <a:cubicBezTo>
                    <a:pt x="22539" y="-2817"/>
                    <a:pt x="5944" y="1316"/>
                    <a:pt x="0" y="0"/>
                  </a:cubicBez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cxnSp>
        <p:nvCxnSpPr>
          <p:cNvPr id="1684" name="Shape 1684"/>
          <p:cNvCxnSpPr/>
          <p:nvPr/>
        </p:nvCxnSpPr>
        <p:spPr>
          <a:xfrm>
            <a:off x="5156100" y="4929014"/>
            <a:ext cx="271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85" name="Shape 1685"/>
          <p:cNvSpPr txBox="1"/>
          <p:nvPr/>
        </p:nvSpPr>
        <p:spPr>
          <a:xfrm>
            <a:off x="4825700" y="2246750"/>
            <a:ext cx="689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6" name="Shape 1686"/>
          <p:cNvSpPr txBox="1"/>
          <p:nvPr/>
        </p:nvSpPr>
        <p:spPr>
          <a:xfrm>
            <a:off x="4737000" y="2324300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頻率</a:t>
            </a:r>
          </a:p>
        </p:txBody>
      </p:sp>
      <p:cxnSp>
        <p:nvCxnSpPr>
          <p:cNvPr id="1687" name="Shape 1687"/>
          <p:cNvCxnSpPr>
            <a:endCxn id="1688" idx="2"/>
          </p:cNvCxnSpPr>
          <p:nvPr/>
        </p:nvCxnSpPr>
        <p:spPr>
          <a:xfrm rot="10800000">
            <a:off x="6376475" y="2805725"/>
            <a:ext cx="0" cy="21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689" name="Shape 1689"/>
          <p:cNvSpPr txBox="1"/>
          <p:nvPr/>
        </p:nvSpPr>
        <p:spPr>
          <a:xfrm>
            <a:off x="7875600" y="475247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得分</a:t>
            </a:r>
          </a:p>
        </p:txBody>
      </p:sp>
      <p:sp>
        <p:nvSpPr>
          <p:cNvPr id="1688" name="Shape 1688"/>
          <p:cNvSpPr txBox="1"/>
          <p:nvPr/>
        </p:nvSpPr>
        <p:spPr>
          <a:xfrm>
            <a:off x="5859575" y="2452625"/>
            <a:ext cx="1033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平均數</a:t>
            </a:r>
          </a:p>
        </p:txBody>
      </p:sp>
      <p:sp>
        <p:nvSpPr>
          <p:cNvPr id="1690" name="Shape 1690"/>
          <p:cNvSpPr txBox="1"/>
          <p:nvPr/>
        </p:nvSpPr>
        <p:spPr>
          <a:xfrm>
            <a:off x="5957400" y="501382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15</a:t>
            </a:r>
          </a:p>
        </p:txBody>
      </p:sp>
      <p:sp>
        <p:nvSpPr>
          <p:cNvPr id="1691" name="Shape 1691"/>
          <p:cNvSpPr txBox="1"/>
          <p:nvPr>
            <p:ph type="title"/>
          </p:nvPr>
        </p:nvSpPr>
        <p:spPr>
          <a:xfrm>
            <a:off x="218250" y="5157000"/>
            <a:ext cx="8707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2400"/>
              <a:t>「</a:t>
            </a:r>
            <a:r>
              <a:rPr b="0" lang="zh-TW" sz="2400"/>
              <a:t>那個球員比較能預測他下一場的表現呢？</a:t>
            </a:r>
            <a:r>
              <a:rPr b="0" lang="zh-TW" sz="2400"/>
              <a:t>」</a:t>
            </a:r>
          </a:p>
        </p:txBody>
      </p:sp>
      <p:pic>
        <p:nvPicPr>
          <p:cNvPr id="1692" name="Shape 1692"/>
          <p:cNvPicPr preferRelativeResize="0"/>
          <p:nvPr/>
        </p:nvPicPr>
        <p:blipFill rotWithShape="1">
          <a:blip r:embed="rId4">
            <a:alphaModFix/>
          </a:blip>
          <a:srcRect b="51802" l="0" r="0" t="0"/>
          <a:stretch/>
        </p:blipFill>
        <p:spPr>
          <a:xfrm>
            <a:off x="6893368" y="2613350"/>
            <a:ext cx="1387056" cy="1243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executive red account profile people human" id="1693" name="Shape 16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179255"/>
            <a:ext cx="1430966" cy="143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717806" y="3140867"/>
            <a:ext cx="1293019" cy="1865363"/>
            <a:chOff x="5156100" y="4035300"/>
            <a:chExt cx="2420930" cy="1046135"/>
          </a:xfrm>
        </p:grpSpPr>
        <p:sp>
          <p:nvSpPr>
            <p:cNvPr id="1700" name="Shape 1700"/>
            <p:cNvSpPr/>
            <p:nvPr/>
          </p:nvSpPr>
          <p:spPr>
            <a:xfrm>
              <a:off x="5156100" y="4035300"/>
              <a:ext cx="1220632" cy="1046135"/>
            </a:xfrm>
            <a:custGeom>
              <a:pathLst>
                <a:path extrusionOk="0" h="81570" w="118970">
                  <a:moveTo>
                    <a:pt x="0" y="81570"/>
                  </a:moveTo>
                  <a:cubicBezTo>
                    <a:pt x="6704" y="78710"/>
                    <a:pt x="26340" y="76673"/>
                    <a:pt x="40225" y="64413"/>
                  </a:cubicBezTo>
                  <a:cubicBezTo>
                    <a:pt x="54109" y="52153"/>
                    <a:pt x="70182" y="18745"/>
                    <a:pt x="83307" y="8010"/>
                  </a:cubicBezTo>
                  <a:cubicBezTo>
                    <a:pt x="96431" y="-2725"/>
                    <a:pt x="113026" y="1335"/>
                    <a:pt x="11897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701" name="Shape 1701"/>
            <p:cNvSpPr/>
            <p:nvPr/>
          </p:nvSpPr>
          <p:spPr>
            <a:xfrm>
              <a:off x="6356388" y="4035300"/>
              <a:ext cx="1220642" cy="1044724"/>
            </a:xfrm>
            <a:custGeom>
              <a:pathLst>
                <a:path extrusionOk="0" h="81460" w="118971">
                  <a:moveTo>
                    <a:pt x="118971" y="81460"/>
                  </a:moveTo>
                  <a:cubicBezTo>
                    <a:pt x="112266" y="78600"/>
                    <a:pt x="92630" y="76563"/>
                    <a:pt x="78746" y="64303"/>
                  </a:cubicBezTo>
                  <a:cubicBezTo>
                    <a:pt x="64861" y="52043"/>
                    <a:pt x="48788" y="18617"/>
                    <a:pt x="35664" y="7900"/>
                  </a:cubicBezTo>
                  <a:cubicBezTo>
                    <a:pt x="22539" y="-2817"/>
                    <a:pt x="5944" y="1316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sp>
        <p:nvSpPr>
          <p:cNvPr id="1702" name="Shape 17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03" name="Shape 17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球員阿布的得分</a:t>
            </a:r>
          </a:p>
        </p:txBody>
      </p:sp>
      <p:sp>
        <p:nvSpPr>
          <p:cNvPr id="1704" name="Shape 170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05" name="Shape 1705"/>
          <p:cNvCxnSpPr/>
          <p:nvPr/>
        </p:nvCxnSpPr>
        <p:spPr>
          <a:xfrm>
            <a:off x="1143925" y="2791575"/>
            <a:ext cx="0" cy="220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706" name="Shape 1706"/>
          <p:cNvSpPr/>
          <p:nvPr/>
        </p:nvSpPr>
        <p:spPr>
          <a:xfrm>
            <a:off x="1143925" y="3960250"/>
            <a:ext cx="1220632" cy="1046135"/>
          </a:xfrm>
          <a:custGeom>
            <a:pathLst>
              <a:path extrusionOk="0" h="81570" w="118970">
                <a:moveTo>
                  <a:pt x="0" y="81570"/>
                </a:moveTo>
                <a:cubicBezTo>
                  <a:pt x="6704" y="78710"/>
                  <a:pt x="26340" y="76673"/>
                  <a:pt x="40225" y="64413"/>
                </a:cubicBezTo>
                <a:cubicBezTo>
                  <a:pt x="54109" y="52153"/>
                  <a:pt x="70182" y="18745"/>
                  <a:pt x="83307" y="8010"/>
                </a:cubicBezTo>
                <a:cubicBezTo>
                  <a:pt x="96431" y="-2725"/>
                  <a:pt x="113026" y="1335"/>
                  <a:pt x="118970" y="0"/>
                </a:cubicBezTo>
              </a:path>
            </a:pathLst>
          </a:custGeom>
          <a:noFill/>
          <a:ln cap="flat" cmpd="sng" w="1143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707" name="Shape 1707"/>
          <p:cNvSpPr/>
          <p:nvPr/>
        </p:nvSpPr>
        <p:spPr>
          <a:xfrm>
            <a:off x="2344213" y="3960250"/>
            <a:ext cx="1220642" cy="1044724"/>
          </a:xfrm>
          <a:custGeom>
            <a:pathLst>
              <a:path extrusionOk="0" h="81460" w="118971">
                <a:moveTo>
                  <a:pt x="118971" y="81460"/>
                </a:moveTo>
                <a:cubicBezTo>
                  <a:pt x="112266" y="78600"/>
                  <a:pt x="92630" y="76563"/>
                  <a:pt x="78746" y="64303"/>
                </a:cubicBezTo>
                <a:cubicBezTo>
                  <a:pt x="64861" y="52043"/>
                  <a:pt x="48788" y="18617"/>
                  <a:pt x="35664" y="7900"/>
                </a:cubicBezTo>
                <a:cubicBezTo>
                  <a:pt x="22539" y="-2817"/>
                  <a:pt x="5944" y="1316"/>
                  <a:pt x="0" y="0"/>
                </a:cubicBezTo>
              </a:path>
            </a:pathLst>
          </a:custGeom>
          <a:noFill/>
          <a:ln cap="flat" cmpd="sng" w="1143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1708" name="Shape 1708"/>
          <p:cNvCxnSpPr/>
          <p:nvPr/>
        </p:nvCxnSpPr>
        <p:spPr>
          <a:xfrm>
            <a:off x="1143925" y="5006364"/>
            <a:ext cx="2719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09" name="Shape 1709"/>
          <p:cNvSpPr txBox="1"/>
          <p:nvPr/>
        </p:nvSpPr>
        <p:spPr>
          <a:xfrm>
            <a:off x="813525" y="2324100"/>
            <a:ext cx="6894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0" name="Shape 1710"/>
          <p:cNvSpPr txBox="1"/>
          <p:nvPr/>
        </p:nvSpPr>
        <p:spPr>
          <a:xfrm>
            <a:off x="724825" y="2401650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頻率</a:t>
            </a:r>
          </a:p>
        </p:txBody>
      </p:sp>
      <p:cxnSp>
        <p:nvCxnSpPr>
          <p:cNvPr id="1711" name="Shape 1711"/>
          <p:cNvCxnSpPr>
            <a:endCxn id="1712" idx="2"/>
          </p:cNvCxnSpPr>
          <p:nvPr/>
        </p:nvCxnSpPr>
        <p:spPr>
          <a:xfrm rot="10800000">
            <a:off x="2364300" y="2873950"/>
            <a:ext cx="0" cy="21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713" name="Shape 1713"/>
          <p:cNvSpPr txBox="1"/>
          <p:nvPr/>
        </p:nvSpPr>
        <p:spPr>
          <a:xfrm>
            <a:off x="3863425" y="482982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得分</a:t>
            </a:r>
          </a:p>
        </p:txBody>
      </p:sp>
      <p:sp>
        <p:nvSpPr>
          <p:cNvPr id="1712" name="Shape 1712"/>
          <p:cNvSpPr txBox="1"/>
          <p:nvPr/>
        </p:nvSpPr>
        <p:spPr>
          <a:xfrm>
            <a:off x="1847400" y="2520850"/>
            <a:ext cx="1033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平均數</a:t>
            </a:r>
          </a:p>
        </p:txBody>
      </p:sp>
      <p:sp>
        <p:nvSpPr>
          <p:cNvPr id="1714" name="Shape 1714"/>
          <p:cNvSpPr txBox="1"/>
          <p:nvPr/>
        </p:nvSpPr>
        <p:spPr>
          <a:xfrm>
            <a:off x="1945225" y="5091175"/>
            <a:ext cx="838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1800"/>
              <a:t>15</a:t>
            </a:r>
          </a:p>
        </p:txBody>
      </p:sp>
      <p:sp>
        <p:nvSpPr>
          <p:cNvPr id="1715" name="Shape 1715"/>
          <p:cNvSpPr txBox="1"/>
          <p:nvPr>
            <p:ph idx="2" type="body"/>
          </p:nvPr>
        </p:nvSpPr>
        <p:spPr>
          <a:xfrm>
            <a:off x="4705350" y="2150300"/>
            <a:ext cx="4019400" cy="435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資料比較分散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離平均數比較遠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狀況好時會得高分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狀況不好時可能很糟</a:t>
            </a:r>
          </a:p>
        </p:txBody>
      </p:sp>
      <p:pic>
        <p:nvPicPr>
          <p:cNvPr id="1716" name="Shape 1716"/>
          <p:cNvPicPr preferRelativeResize="0"/>
          <p:nvPr/>
        </p:nvPicPr>
        <p:blipFill rotWithShape="1">
          <a:blip r:embed="rId3">
            <a:alphaModFix/>
          </a:blip>
          <a:srcRect b="51179" l="0" r="0" t="0"/>
          <a:stretch/>
        </p:blipFill>
        <p:spPr>
          <a:xfrm flipH="1" rot="899995">
            <a:off x="2834608" y="2333969"/>
            <a:ext cx="1626582" cy="15751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executive red account profile people human" id="1717" name="Shape 17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100" y="4754130"/>
            <a:ext cx="1430966" cy="1430970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Shape 1718"/>
          <p:cNvSpPr/>
          <p:nvPr/>
        </p:nvSpPr>
        <p:spPr>
          <a:xfrm>
            <a:off x="4637300" y="4523175"/>
            <a:ext cx="2134500" cy="1126200"/>
          </a:xfrm>
          <a:prstGeom prst="wedgeRoundRectCallout">
            <a:avLst>
              <a:gd fmla="val 62515" name="adj1"/>
              <a:gd fmla="val 2420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不穩定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風險太大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